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6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3" d="100"/>
          <a:sy n="63" d="100"/>
        </p:scale>
        <p:origin x="-159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03F2D62B-9F00-41A0-AA4B-48CAD67711B7}" type="datetimeFigureOut">
              <a:rPr lang="ar-IQ" smtClean="0"/>
              <a:t>01/08/1440</a:t>
            </a:fld>
            <a:endParaRPr lang="ar-IQ"/>
          </a:p>
        </p:txBody>
      </p:sp>
      <p:sp>
        <p:nvSpPr>
          <p:cNvPr id="20" name="عنصر نائب للتذييل 19"/>
          <p:cNvSpPr>
            <a:spLocks noGrp="1"/>
          </p:cNvSpPr>
          <p:nvPr>
            <p:ph type="ftr" sz="quarter" idx="11"/>
          </p:nvPr>
        </p:nvSpPr>
        <p:spPr/>
        <p:txBody>
          <a:bodyPr/>
          <a:lstStyle>
            <a:extLst/>
          </a:lstStyle>
          <a:p>
            <a:endParaRPr lang="ar-IQ"/>
          </a:p>
        </p:txBody>
      </p:sp>
      <p:sp>
        <p:nvSpPr>
          <p:cNvPr id="10" name="عنصر نائب لرقم الشريحة 9"/>
          <p:cNvSpPr>
            <a:spLocks noGrp="1"/>
          </p:cNvSpPr>
          <p:nvPr>
            <p:ph type="sldNum" sz="quarter" idx="12"/>
          </p:nvPr>
        </p:nvSpPr>
        <p:spPr/>
        <p:txBody>
          <a:bodyPr/>
          <a:lstStyle>
            <a:extLst/>
          </a:lstStyle>
          <a:p>
            <a:fld id="{AC447D9C-BF8A-4EF3-8729-D862F299E9FE}" type="slidenum">
              <a:rPr lang="ar-IQ" smtClean="0"/>
              <a:t>‹#›</a:t>
            </a:fld>
            <a:endParaRPr lang="ar-IQ"/>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03F2D62B-9F00-41A0-AA4B-48CAD67711B7}" type="datetimeFigureOut">
              <a:rPr lang="ar-IQ" smtClean="0"/>
              <a:t>01/08/1440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AC447D9C-BF8A-4EF3-8729-D862F299E9FE}"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03F2D62B-9F00-41A0-AA4B-48CAD67711B7}" type="datetimeFigureOut">
              <a:rPr lang="ar-IQ" smtClean="0"/>
              <a:t>01/08/1440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AC447D9C-BF8A-4EF3-8729-D862F299E9FE}"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03F2D62B-9F00-41A0-AA4B-48CAD67711B7}" type="datetimeFigureOut">
              <a:rPr lang="ar-IQ" smtClean="0"/>
              <a:t>01/08/1440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AC447D9C-BF8A-4EF3-8729-D862F299E9FE}"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03F2D62B-9F00-41A0-AA4B-48CAD67711B7}" type="datetimeFigureOut">
              <a:rPr lang="ar-IQ" smtClean="0"/>
              <a:t>01/08/1440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AC447D9C-BF8A-4EF3-8729-D862F299E9FE}" type="slidenum">
              <a:rPr lang="ar-IQ" smtClean="0"/>
              <a:t>‹#›</a:t>
            </a:fld>
            <a:endParaRPr lang="ar-IQ"/>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03F2D62B-9F00-41A0-AA4B-48CAD67711B7}" type="datetimeFigureOut">
              <a:rPr lang="ar-IQ" smtClean="0"/>
              <a:t>01/08/1440</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AC447D9C-BF8A-4EF3-8729-D862F299E9FE}"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03F2D62B-9F00-41A0-AA4B-48CAD67711B7}" type="datetimeFigureOut">
              <a:rPr lang="ar-IQ" smtClean="0"/>
              <a:t>01/08/1440</a:t>
            </a:fld>
            <a:endParaRPr lang="ar-IQ"/>
          </a:p>
        </p:txBody>
      </p:sp>
      <p:sp>
        <p:nvSpPr>
          <p:cNvPr id="8" name="عنصر نائب للتذييل 7"/>
          <p:cNvSpPr>
            <a:spLocks noGrp="1"/>
          </p:cNvSpPr>
          <p:nvPr>
            <p:ph type="ftr" sz="quarter" idx="11"/>
          </p:nvPr>
        </p:nvSpPr>
        <p:spPr/>
        <p:txBody>
          <a:bodyPr/>
          <a:lstStyle>
            <a:extLst/>
          </a:lstStyle>
          <a:p>
            <a:endParaRPr lang="ar-IQ"/>
          </a:p>
        </p:txBody>
      </p:sp>
      <p:sp>
        <p:nvSpPr>
          <p:cNvPr id="9" name="عنصر نائب لرقم الشريحة 8"/>
          <p:cNvSpPr>
            <a:spLocks noGrp="1"/>
          </p:cNvSpPr>
          <p:nvPr>
            <p:ph type="sldNum" sz="quarter" idx="12"/>
          </p:nvPr>
        </p:nvSpPr>
        <p:spPr/>
        <p:txBody>
          <a:bodyPr/>
          <a:lstStyle>
            <a:extLst/>
          </a:lstStyle>
          <a:p>
            <a:fld id="{AC447D9C-BF8A-4EF3-8729-D862F299E9FE}"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03F2D62B-9F00-41A0-AA4B-48CAD67711B7}" type="datetimeFigureOut">
              <a:rPr lang="ar-IQ" smtClean="0"/>
              <a:t>01/08/1440</a:t>
            </a:fld>
            <a:endParaRPr lang="ar-IQ"/>
          </a:p>
        </p:txBody>
      </p:sp>
      <p:sp>
        <p:nvSpPr>
          <p:cNvPr id="4" name="عنصر نائب للتذييل 3"/>
          <p:cNvSpPr>
            <a:spLocks noGrp="1"/>
          </p:cNvSpPr>
          <p:nvPr>
            <p:ph type="ftr" sz="quarter" idx="11"/>
          </p:nvPr>
        </p:nvSpPr>
        <p:spPr/>
        <p:txBody>
          <a:bodyPr/>
          <a:lstStyle>
            <a:extLst/>
          </a:lstStyle>
          <a:p>
            <a:endParaRPr lang="ar-IQ"/>
          </a:p>
        </p:txBody>
      </p:sp>
      <p:sp>
        <p:nvSpPr>
          <p:cNvPr id="5" name="عنصر نائب لرقم الشريحة 4"/>
          <p:cNvSpPr>
            <a:spLocks noGrp="1"/>
          </p:cNvSpPr>
          <p:nvPr>
            <p:ph type="sldNum" sz="quarter" idx="12"/>
          </p:nvPr>
        </p:nvSpPr>
        <p:spPr/>
        <p:txBody>
          <a:bodyPr/>
          <a:lstStyle>
            <a:extLst/>
          </a:lstStyle>
          <a:p>
            <a:fld id="{AC447D9C-BF8A-4EF3-8729-D862F299E9FE}"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03F2D62B-9F00-41A0-AA4B-48CAD67711B7}" type="datetimeFigureOut">
              <a:rPr lang="ar-IQ" smtClean="0"/>
              <a:t>01/08/1440</a:t>
            </a:fld>
            <a:endParaRPr lang="ar-IQ"/>
          </a:p>
        </p:txBody>
      </p:sp>
      <p:sp>
        <p:nvSpPr>
          <p:cNvPr id="3" name="عنصر نائب للتذييل 2"/>
          <p:cNvSpPr>
            <a:spLocks noGrp="1"/>
          </p:cNvSpPr>
          <p:nvPr>
            <p:ph type="ftr" sz="quarter" idx="11"/>
          </p:nvPr>
        </p:nvSpPr>
        <p:spPr/>
        <p:txBody>
          <a:bodyPr/>
          <a:lstStyle>
            <a:extLst/>
          </a:lstStyle>
          <a:p>
            <a:endParaRPr lang="ar-IQ"/>
          </a:p>
        </p:txBody>
      </p:sp>
      <p:sp>
        <p:nvSpPr>
          <p:cNvPr id="4" name="عنصر نائب لرقم الشريحة 3"/>
          <p:cNvSpPr>
            <a:spLocks noGrp="1"/>
          </p:cNvSpPr>
          <p:nvPr>
            <p:ph type="sldNum" sz="quarter" idx="12"/>
          </p:nvPr>
        </p:nvSpPr>
        <p:spPr/>
        <p:txBody>
          <a:bodyPr/>
          <a:lstStyle>
            <a:extLst/>
          </a:lstStyle>
          <a:p>
            <a:fld id="{AC447D9C-BF8A-4EF3-8729-D862F299E9FE}" type="slidenum">
              <a:rPr lang="ar-IQ" smtClean="0"/>
              <a:t>‹#›</a:t>
            </a:fld>
            <a:endParaRPr lang="ar-IQ"/>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03F2D62B-9F00-41A0-AA4B-48CAD67711B7}" type="datetimeFigureOut">
              <a:rPr lang="ar-IQ" smtClean="0"/>
              <a:t>01/08/1440</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AC447D9C-BF8A-4EF3-8729-D862F299E9FE}"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03F2D62B-9F00-41A0-AA4B-48CAD67711B7}" type="datetimeFigureOut">
              <a:rPr lang="ar-IQ" smtClean="0"/>
              <a:t>01/08/1440</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AC447D9C-BF8A-4EF3-8729-D862F299E9FE}" type="slidenum">
              <a:rPr lang="ar-IQ" smtClean="0"/>
              <a:t>‹#›</a:t>
            </a:fld>
            <a:endParaRPr lang="ar-IQ"/>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3F2D62B-9F00-41A0-AA4B-48CAD67711B7}" type="datetimeFigureOut">
              <a:rPr lang="ar-IQ" smtClean="0"/>
              <a:t>01/08/1440</a:t>
            </a:fld>
            <a:endParaRPr lang="ar-IQ"/>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IQ"/>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C447D9C-BF8A-4EF3-8729-D862F299E9FE}" type="slidenum">
              <a:rPr lang="ar-IQ" smtClean="0"/>
              <a:t>‹#›</a:t>
            </a:fld>
            <a:endParaRPr lang="ar-IQ"/>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43608" y="-603448"/>
            <a:ext cx="7772400" cy="1440159"/>
          </a:xfrm>
        </p:spPr>
        <p:txBody>
          <a:bodyPr>
            <a:normAutofit/>
          </a:bodyPr>
          <a:lstStyle/>
          <a:p>
            <a:r>
              <a:rPr lang="ar-SA" sz="2400" b="1" dirty="0" smtClean="0"/>
              <a:t>مفهوم </a:t>
            </a:r>
            <a:r>
              <a:rPr lang="ar-SA" sz="2400" b="1" dirty="0"/>
              <a:t>ضبط الجودة   </a:t>
            </a:r>
            <a:r>
              <a:rPr lang="en-US" sz="2400" b="1" dirty="0"/>
              <a:t>concept Quality Control</a:t>
            </a:r>
            <a:r>
              <a:rPr lang="ar-SA" sz="2400" b="1" dirty="0"/>
              <a:t>    </a:t>
            </a:r>
            <a:endParaRPr lang="en-US" sz="2400" dirty="0"/>
          </a:p>
        </p:txBody>
      </p:sp>
      <p:sp>
        <p:nvSpPr>
          <p:cNvPr id="3" name="عنوان فرعي 2"/>
          <p:cNvSpPr>
            <a:spLocks noGrp="1"/>
          </p:cNvSpPr>
          <p:nvPr>
            <p:ph type="subTitle" idx="1"/>
          </p:nvPr>
        </p:nvSpPr>
        <p:spPr>
          <a:xfrm>
            <a:off x="395536" y="1052736"/>
            <a:ext cx="7920880" cy="5472608"/>
          </a:xfrm>
        </p:spPr>
        <p:txBody>
          <a:bodyPr>
            <a:normAutofit lnSpcReduction="10000"/>
          </a:bodyPr>
          <a:lstStyle/>
          <a:p>
            <a:pPr algn="r"/>
            <a:r>
              <a:rPr lang="ar-SA" dirty="0"/>
              <a:t> </a:t>
            </a:r>
            <a:r>
              <a:rPr lang="ar-SA" sz="2400" dirty="0"/>
              <a:t>ان ضبط الجودة عملية بعدية بالنسبة للمنتج او الخدمة، هدفها اتخاذ إجراء معين بالنسبة للمنتجات او الخدمات التي يتبين بعد الفحص والتدقيق انها ليست بالمستوى المطلوب، وقد ينتهي هذا الاجراء برفض هذه المنتجات او الخدمات والتخلص منها. وقد يتبعها اجراءات لمعرفة اسباب الفشل، ووضع توصيات التصحيح، اذن عملية ضبط الجودة لا تمنع الفشل وانما تشخصه فقط، اما الذي يمنعه هو عملية ضمان الجودة. وعرف (</a:t>
            </a:r>
            <a:r>
              <a:rPr lang="en-US" sz="2400" dirty="0"/>
              <a:t>Harvey &amp; Green</a:t>
            </a:r>
            <a:r>
              <a:rPr lang="ar-SA" sz="2400" dirty="0"/>
              <a:t> ) عملية ضبط الجودة على انها "مجموعة من الاجراءات التي تقيس مدى مطابقة منتج لمجموعة من المعايير المحددة مسبقاً"  اما( الدرادكة) يقول انها" مجموعة من الخطوات المحددة مسبقاً والتي تهدف الى التأكد من ان الانتاج المتحقق متطابق مع المواصفات والخصائص الاساسية الموضوعة للمنتج". ويشير(</a:t>
            </a:r>
            <a:r>
              <a:rPr lang="en-US" sz="2400" dirty="0" err="1"/>
              <a:t>Besterfield</a:t>
            </a:r>
            <a:r>
              <a:rPr lang="ar-SA" sz="2400" dirty="0"/>
              <a:t>) لضبط الجودة بأنها" استخدام الادوات والانشطة المختلفة لتطوير جودة السلعة او الخدمة". ويذكر (</a:t>
            </a:r>
            <a:r>
              <a:rPr lang="en-US" sz="2400" dirty="0"/>
              <a:t>Tracker</a:t>
            </a:r>
            <a:r>
              <a:rPr lang="ar-SA" sz="2400" dirty="0"/>
              <a:t>) بأن ضبط الجودة هي " التقنيات والانشطة التشغيلية التي تستخدم لتلبية متطلبات الجودة. ويقول(النجار وجواد) بانها "مجموعة وسائل علمية منظمة تطبقها الادارة لمقارنة الاداء الفعلي مع المواصفات والمعايير المحددة واتخاذ الاجراءات التصحيحية عند حدوث الانحرافات"</a:t>
            </a:r>
            <a:endParaRPr lang="ar-IQ" sz="2400" dirty="0"/>
          </a:p>
        </p:txBody>
      </p:sp>
    </p:spTree>
    <p:extLst>
      <p:ext uri="{BB962C8B-B14F-4D97-AF65-F5344CB8AC3E}">
        <p14:creationId xmlns:p14="http://schemas.microsoft.com/office/powerpoint/2010/main" val="885553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mc:AlternateContent xmlns:mc="http://schemas.openxmlformats.org/markup-compatibility/2006">
        <mc:Choice xmlns:a14="http://schemas.microsoft.com/office/drawing/2010/main" Requires="a14">
          <p:sp>
            <p:nvSpPr>
              <p:cNvPr id="3" name="عنصر نائب للمحتوى 2"/>
              <p:cNvSpPr>
                <a:spLocks noGrp="1"/>
              </p:cNvSpPr>
              <p:nvPr>
                <p:ph idx="1"/>
              </p:nvPr>
            </p:nvSpPr>
            <p:spPr>
              <a:xfrm>
                <a:off x="899592" y="1556792"/>
                <a:ext cx="8034096" cy="4896544"/>
              </a:xfrm>
            </p:spPr>
            <p:txBody>
              <a:bodyPr>
                <a:normAutofit fontScale="47500" lnSpcReduction="20000"/>
              </a:bodyPr>
              <a:lstStyle/>
              <a:p>
                <a:endParaRPr lang="ar-IQ" b="1" dirty="0" smtClean="0"/>
              </a:p>
              <a:p>
                <a:r>
                  <a:rPr lang="ar-SA" sz="4200" b="1" dirty="0" smtClean="0"/>
                  <a:t>لوحة </a:t>
                </a:r>
                <a:r>
                  <a:rPr lang="ar-SA" sz="4200" b="1" dirty="0"/>
                  <a:t>الوسط الحسابي </a:t>
                </a:r>
                <a:r>
                  <a:rPr lang="ar-SA" sz="4200" dirty="0"/>
                  <a:t>  </a:t>
                </a:r>
                <a:r>
                  <a:rPr lang="en-US" sz="4200" b="1" dirty="0"/>
                  <a:t>X-</a:t>
                </a:r>
                <a:r>
                  <a:rPr lang="en-US" sz="4200" dirty="0"/>
                  <a:t> </a:t>
                </a:r>
                <a:r>
                  <a:rPr lang="en-US" sz="4200" b="1" dirty="0"/>
                  <a:t>Chat</a:t>
                </a:r>
                <a:r>
                  <a:rPr lang="ar-SA" sz="4200" dirty="0"/>
                  <a:t> : تستخدم لقياس الوسط الحسابي للعملية، ويمكن حساب حدود الضبط العليا والدنيا لهذه اللوحة كما يلي:</a:t>
                </a:r>
                <a:r>
                  <a:rPr lang="ar-SA" sz="4200" b="1" dirty="0"/>
                  <a:t> </a:t>
                </a:r>
                <a:endParaRPr lang="en-US" sz="4200" dirty="0"/>
              </a:p>
              <a:p>
                <a:r>
                  <a:rPr lang="en-US" sz="4200" dirty="0"/>
                  <a:t> </a:t>
                </a:r>
                <a:r>
                  <a:rPr lang="ar-SA" sz="4200" b="1" dirty="0"/>
                  <a:t>الحد الاعلى للضبط </a:t>
                </a:r>
                <a:r>
                  <a:rPr lang="en-US" sz="4200" b="1" dirty="0"/>
                  <a:t>UCL</a:t>
                </a:r>
                <a:r>
                  <a:rPr lang="en-US" sz="4200" b="1" baseline="-25000" dirty="0"/>
                  <a:t> x </a:t>
                </a:r>
                <a:r>
                  <a:rPr lang="en-US" sz="4200" b="1" dirty="0"/>
                  <a:t>= x  + A</a:t>
                </a:r>
                <a:r>
                  <a:rPr lang="en-US" sz="4200" b="1" baseline="-25000" dirty="0"/>
                  <a:t>2</a:t>
                </a:r>
                <a:r>
                  <a:rPr lang="en-US" sz="4200" b="1" dirty="0"/>
                  <a:t>R ………….(2-4) </a:t>
                </a:r>
                <a:r>
                  <a:rPr lang="ar-SA" sz="4200" b="1" dirty="0"/>
                  <a:t>     </a:t>
                </a:r>
                <a:endParaRPr lang="en-US" sz="4200" dirty="0"/>
              </a:p>
              <a:p>
                <a:r>
                  <a:rPr lang="en-US" sz="4200" b="1" dirty="0"/>
                  <a:t> </a:t>
                </a:r>
                <a:r>
                  <a:rPr lang="ar-SA" sz="4200" b="1" dirty="0"/>
                  <a:t>الحد الادنى للضبط </a:t>
                </a:r>
                <a:r>
                  <a:rPr lang="en-US" sz="4200" b="1" dirty="0"/>
                  <a:t>LCL</a:t>
                </a:r>
                <a:r>
                  <a:rPr lang="en-US" sz="4200" b="1" baseline="-25000" dirty="0"/>
                  <a:t>R </a:t>
                </a:r>
                <a:r>
                  <a:rPr lang="en-US" sz="4200" b="1" dirty="0"/>
                  <a:t>= x  + A</a:t>
                </a:r>
                <a:r>
                  <a:rPr lang="en-US" sz="4200" b="1" baseline="-25000" dirty="0"/>
                  <a:t>2</a:t>
                </a:r>
                <a:r>
                  <a:rPr lang="en-US" sz="4200" b="1" dirty="0"/>
                  <a:t>R ………….(2-5)  </a:t>
                </a:r>
                <a:r>
                  <a:rPr lang="ar-SA" sz="4200" b="1" dirty="0"/>
                  <a:t>     </a:t>
                </a:r>
                <a:endParaRPr lang="en-US" sz="4200" dirty="0"/>
              </a:p>
              <a:p>
                <a:r>
                  <a:rPr lang="ar-SA" sz="4200" dirty="0"/>
                  <a:t>إذ ان: </a:t>
                </a:r>
                <a:endParaRPr lang="en-US" sz="4200" dirty="0"/>
              </a:p>
              <a:p>
                <a:r>
                  <a:rPr lang="en-US" sz="4200" b="1" dirty="0"/>
                  <a:t>X</a:t>
                </a:r>
                <a:r>
                  <a:rPr lang="ar-SA" sz="4200" b="1" dirty="0"/>
                  <a:t> = </a:t>
                </a:r>
                <a:r>
                  <a:rPr lang="ar-SA" sz="4200" dirty="0"/>
                  <a:t>الوسط الحسابي للعينة ويحسب بالمعالة الآتية:</a:t>
                </a:r>
                <a:endParaRPr lang="en-US" sz="4200" dirty="0"/>
              </a:p>
              <a:p>
                <a:r>
                  <a:rPr lang="ar-SA" sz="4200" b="1" dirty="0"/>
                  <a:t> </a:t>
                </a:r>
                <a:endParaRPr lang="en-US" sz="4200" dirty="0"/>
              </a:p>
              <a:p>
                <a:r>
                  <a:rPr lang="en-US" sz="4200" b="1" dirty="0"/>
                  <a:t>		…………..(2-6)	 X </a:t>
                </a:r>
                <a14:m>
                  <m:oMath xmlns:m="http://schemas.openxmlformats.org/officeDocument/2006/math">
                    <m:r>
                      <a:rPr lang="en-US" sz="4200" b="1" i="1"/>
                      <m:t>=</m:t>
                    </m:r>
                    <m:f>
                      <m:fPr>
                        <m:ctrlPr>
                          <a:rPr lang="en-US" sz="4200" b="1" i="1"/>
                        </m:ctrlPr>
                      </m:fPr>
                      <m:num>
                        <m:nary>
                          <m:naryPr>
                            <m:chr m:val="∑"/>
                            <m:limLoc m:val="undOvr"/>
                            <m:ctrlPr>
                              <a:rPr lang="en-US" sz="4200" b="1" i="1"/>
                            </m:ctrlPr>
                          </m:naryPr>
                          <m:sub>
                            <m:r>
                              <a:rPr lang="en-US" sz="4200" b="1" i="1"/>
                              <m:t>𝒊</m:t>
                            </m:r>
                            <m:r>
                              <a:rPr lang="en-US" sz="4200" b="1" i="1"/>
                              <m:t>=</m:t>
                            </m:r>
                            <m:r>
                              <a:rPr lang="en-US" sz="4200" b="1" i="1"/>
                              <m:t>𝟏</m:t>
                            </m:r>
                          </m:sub>
                          <m:sup>
                            <m:r>
                              <a:rPr lang="en-US" sz="4200" b="1" i="1"/>
                              <m:t>𝒏</m:t>
                            </m:r>
                          </m:sup>
                          <m:e>
                            <m:r>
                              <a:rPr lang="en-US" sz="4200" b="1" i="1"/>
                              <m:t>𝒙𝒊</m:t>
                            </m:r>
                          </m:e>
                        </m:nary>
                      </m:num>
                      <m:den>
                        <m:r>
                          <a:rPr lang="en-US" sz="4200" b="1" i="1"/>
                          <m:t>𝒏</m:t>
                        </m:r>
                      </m:den>
                    </m:f>
                  </m:oMath>
                </a14:m>
                <a:endParaRPr lang="en-US" sz="4200" dirty="0"/>
              </a:p>
              <a:p>
                <a:r>
                  <a:rPr lang="en-US" sz="4200" b="1" dirty="0"/>
                  <a:t>X </a:t>
                </a:r>
                <a:r>
                  <a:rPr lang="ar-SA" sz="4200" b="1" dirty="0"/>
                  <a:t>= الوسط الحسابي لمتوسطات العينات </a:t>
                </a:r>
                <a:endParaRPr lang="en-US" sz="4200" dirty="0"/>
              </a:p>
              <a:p>
                <a:r>
                  <a:rPr lang="en-US" sz="4200" b="1" dirty="0"/>
                  <a:t>X</a:t>
                </a:r>
                <a14:m>
                  <m:oMath xmlns:m="http://schemas.openxmlformats.org/officeDocument/2006/math">
                    <m:r>
                      <a:rPr lang="en-US" sz="4200" b="1" i="1"/>
                      <m:t>=</m:t>
                    </m:r>
                    <m:f>
                      <m:fPr>
                        <m:ctrlPr>
                          <a:rPr lang="en-US" sz="4200" b="1" i="1"/>
                        </m:ctrlPr>
                      </m:fPr>
                      <m:num>
                        <m:nary>
                          <m:naryPr>
                            <m:chr m:val="∑"/>
                            <m:limLoc m:val="undOvr"/>
                            <m:ctrlPr>
                              <a:rPr lang="en-US" sz="4200" b="1" i="1"/>
                            </m:ctrlPr>
                          </m:naryPr>
                          <m:sub>
                            <m:r>
                              <a:rPr lang="en-US" sz="4200" b="1" i="1"/>
                              <m:t>𝒊</m:t>
                            </m:r>
                            <m:r>
                              <a:rPr lang="en-US" sz="4200" b="1" i="1"/>
                              <m:t>=</m:t>
                            </m:r>
                            <m:r>
                              <a:rPr lang="en-US" sz="4200" b="1" i="1"/>
                              <m:t>𝟏</m:t>
                            </m:r>
                          </m:sub>
                          <m:sup>
                            <m:r>
                              <a:rPr lang="en-US" sz="4200" b="1" i="1"/>
                              <m:t>𝒎</m:t>
                            </m:r>
                          </m:sup>
                          <m:e>
                            <m:r>
                              <a:rPr lang="en-US" sz="4200" b="1" i="1"/>
                              <m:t>𝒙𝒊</m:t>
                            </m:r>
                          </m:e>
                        </m:nary>
                      </m:num>
                      <m:den>
                        <m:r>
                          <a:rPr lang="en-US" sz="4200" b="1" i="1"/>
                          <m:t>𝒎</m:t>
                        </m:r>
                      </m:den>
                    </m:f>
                    <m:r>
                      <a:rPr lang="en-US" sz="4200" b="1" i="1"/>
                      <m:t>………(</m:t>
                    </m:r>
                    <m:r>
                      <a:rPr lang="en-US" sz="4200" b="1" i="1"/>
                      <m:t>𝟐</m:t>
                    </m:r>
                    <m:r>
                      <a:rPr lang="en-US" sz="4200" b="1" i="1"/>
                      <m:t>−</m:t>
                    </m:r>
                    <m:r>
                      <a:rPr lang="en-US" sz="4200" b="1" i="1"/>
                      <m:t>𝟕</m:t>
                    </m:r>
                    <m:r>
                      <a:rPr lang="en-US" sz="4200" b="1" i="1"/>
                      <m:t>)</m:t>
                    </m:r>
                  </m:oMath>
                </a14:m>
                <a:endParaRPr lang="en-US" sz="4200" dirty="0"/>
              </a:p>
              <a:p>
                <a:r>
                  <a:rPr lang="en-US" sz="4200" b="1" dirty="0"/>
                  <a:t>m</a:t>
                </a:r>
                <a:r>
                  <a:rPr lang="ar-IQ" sz="4200" b="1" dirty="0"/>
                  <a:t> = </a:t>
                </a:r>
                <a:r>
                  <a:rPr lang="ar-IQ" sz="4200" dirty="0"/>
                  <a:t>عددالعينات المسحوبة</a:t>
                </a:r>
                <a:endParaRPr lang="en-US" sz="4200" dirty="0"/>
              </a:p>
              <a:p>
                <a:r>
                  <a:rPr lang="ar-IQ" sz="4200" b="1" dirty="0"/>
                  <a:t> </a:t>
                </a:r>
                <a:r>
                  <a:rPr lang="en-US" sz="4200" b="1" dirty="0"/>
                  <a:t>A</a:t>
                </a:r>
                <a:r>
                  <a:rPr lang="en-US" sz="4200" b="1" baseline="-25000" dirty="0"/>
                  <a:t>2</a:t>
                </a:r>
                <a:r>
                  <a:rPr lang="ar-SA" sz="4200" b="1" dirty="0"/>
                  <a:t>=  </a:t>
                </a:r>
                <a:r>
                  <a:rPr lang="ar-SA" sz="4200" dirty="0"/>
                  <a:t>قيمة محسوبة تستخرج من الجدول (1).</a:t>
                </a:r>
                <a:endParaRPr lang="en-US" sz="4200" dirty="0"/>
              </a:p>
              <a:p>
                <a:endParaRPr lang="en-US" dirty="0"/>
              </a:p>
              <a:p>
                <a:pPr marL="82296" indent="0">
                  <a:buNone/>
                </a:pPr>
                <a:r>
                  <a:rPr lang="ar-SA" b="1" dirty="0"/>
                  <a:t> </a:t>
                </a:r>
                <a:endParaRPr lang="en-US" dirty="0"/>
              </a:p>
              <a:p>
                <a:endParaRPr lang="ar-IQ" dirty="0"/>
              </a:p>
            </p:txBody>
          </p:sp>
        </mc:Choice>
        <mc:Fallback>
          <p:sp>
            <p:nvSpPr>
              <p:cNvPr id="3" name="عنصر نائب للمحتوى 2"/>
              <p:cNvSpPr>
                <a:spLocks noGrp="1" noRot="1" noChangeAspect="1" noMove="1" noResize="1" noEditPoints="1" noAdjustHandles="1" noChangeArrowheads="1" noChangeShapeType="1" noTextEdit="1"/>
              </p:cNvSpPr>
              <p:nvPr>
                <p:ph idx="1"/>
              </p:nvPr>
            </p:nvSpPr>
            <p:spPr>
              <a:xfrm>
                <a:off x="899592" y="1556792"/>
                <a:ext cx="8034096" cy="4896544"/>
              </a:xfrm>
              <a:blipFill rotWithShape="1">
                <a:blip r:embed="rId2"/>
                <a:stretch>
                  <a:fillRect/>
                </a:stretch>
              </a:blipFill>
            </p:spPr>
            <p:txBody>
              <a:bodyPr/>
              <a:lstStyle/>
              <a:p>
                <a:r>
                  <a:rPr lang="ar-IQ">
                    <a:noFill/>
                  </a:rPr>
                  <a:t> </a:t>
                </a:r>
              </a:p>
            </p:txBody>
          </p:sp>
        </mc:Fallback>
      </mc:AlternateContent>
    </p:spTree>
    <p:extLst>
      <p:ext uri="{BB962C8B-B14F-4D97-AF65-F5344CB8AC3E}">
        <p14:creationId xmlns:p14="http://schemas.microsoft.com/office/powerpoint/2010/main" val="29629949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75656" y="476672"/>
            <a:ext cx="7498080" cy="490066"/>
          </a:xfrm>
        </p:spPr>
        <p:txBody>
          <a:bodyPr>
            <a:normAutofit fontScale="90000"/>
          </a:bodyPr>
          <a:lstStyle/>
          <a:p>
            <a:pPr algn="r"/>
            <a:r>
              <a:rPr lang="ar-SA" sz="2700" b="1" dirty="0"/>
              <a:t>لوحات الضبط للصفات </a:t>
            </a:r>
            <a:r>
              <a:rPr lang="en-US" sz="2700" b="1" dirty="0"/>
              <a:t>Control Charts for Attributes</a:t>
            </a:r>
            <a:r>
              <a:rPr lang="en-US" sz="4400" dirty="0"/>
              <a:t/>
            </a:r>
            <a:br>
              <a:rPr lang="en-US" sz="4400" dirty="0"/>
            </a:br>
            <a:endParaRPr lang="ar-IQ" dirty="0"/>
          </a:p>
        </p:txBody>
      </p:sp>
      <p:sp>
        <p:nvSpPr>
          <p:cNvPr id="3" name="عنصر نائب للمحتوى 2"/>
          <p:cNvSpPr>
            <a:spLocks noGrp="1"/>
          </p:cNvSpPr>
          <p:nvPr>
            <p:ph idx="1"/>
          </p:nvPr>
        </p:nvSpPr>
        <p:spPr>
          <a:xfrm>
            <a:off x="683568" y="836712"/>
            <a:ext cx="8250120" cy="5411688"/>
          </a:xfrm>
        </p:spPr>
        <p:txBody>
          <a:bodyPr>
            <a:normAutofit fontScale="85000" lnSpcReduction="20000"/>
          </a:bodyPr>
          <a:lstStyle/>
          <a:p>
            <a:r>
              <a:rPr lang="ar-SA" b="1" dirty="0"/>
              <a:t>: </a:t>
            </a:r>
            <a:r>
              <a:rPr lang="ar-SA" dirty="0" smtClean="0"/>
              <a:t>ان </a:t>
            </a:r>
            <a:r>
              <a:rPr lang="ar-SA" dirty="0"/>
              <a:t>الخصائص للصفات(</a:t>
            </a:r>
            <a:r>
              <a:rPr lang="en-US" dirty="0"/>
              <a:t>Attributes</a:t>
            </a:r>
            <a:r>
              <a:rPr lang="ar-SA" dirty="0"/>
              <a:t>) في خطة المعاينة يمكن التعبير عنها كتوزيع لنسبة المرات التي تكون الوحدات فيها مقبولة او مرفوضة، وتستخدم مخططات الرقابة على الخصائص للصفات في حالة الخصائص التي تكون معدودة(</a:t>
            </a:r>
            <a:r>
              <a:rPr lang="en-US" dirty="0"/>
              <a:t>Counted</a:t>
            </a:r>
            <a:r>
              <a:rPr lang="ar-SA" dirty="0"/>
              <a:t>) اكثر من ان تكون مقاسة (</a:t>
            </a:r>
            <a:r>
              <a:rPr lang="en-US" dirty="0"/>
              <a:t>Measured</a:t>
            </a:r>
            <a:r>
              <a:rPr lang="ar-SA" dirty="0"/>
              <a:t>)، والخصائص للصفات مثل عدد المصابيح التالفة وعدد الزجاجات المكسورة وفي الخدمات عدد الكشوفات المالية غير الصحيحة في المصارف وعدد غيابات الطلبة في التعليم وهذه كلها تخضع للعد والحساب، وهذه الخصائص تتم الرقابة عليها باستخدام مخططات الرقابة على الخصائص للصفات، وهناك نوعين منها </a:t>
            </a:r>
            <a:r>
              <a:rPr lang="ar-SA" dirty="0" smtClean="0"/>
              <a:t>هما</a:t>
            </a:r>
            <a:r>
              <a:rPr lang="ar-IQ" smtClean="0"/>
              <a:t>:</a:t>
            </a:r>
          </a:p>
          <a:p>
            <a:pPr marL="82296" indent="0">
              <a:buNone/>
            </a:pPr>
            <a:endParaRPr lang="en-US" dirty="0"/>
          </a:p>
          <a:p>
            <a:r>
              <a:rPr lang="ar-SA" b="1" dirty="0"/>
              <a:t>1- لوحة ضبط النسب المئوية للمعيبات </a:t>
            </a:r>
            <a:r>
              <a:rPr lang="en-US" b="1" dirty="0"/>
              <a:t>P-Chart </a:t>
            </a:r>
            <a:r>
              <a:rPr lang="ar-SA" dirty="0"/>
              <a:t>: تهتم بقياس النسبة المئوية للوحدات المعيبة في العينة.</a:t>
            </a:r>
            <a:endParaRPr lang="en-US" dirty="0"/>
          </a:p>
          <a:p>
            <a:r>
              <a:rPr lang="ar-SA" b="1" dirty="0"/>
              <a:t>2- لوحة ضبط عدد العيوب في العينة </a:t>
            </a:r>
            <a:r>
              <a:rPr lang="en-US" b="1" dirty="0"/>
              <a:t>C-Chart</a:t>
            </a:r>
            <a:r>
              <a:rPr lang="en-US" dirty="0"/>
              <a:t> </a:t>
            </a:r>
            <a:r>
              <a:rPr lang="ar-SA" dirty="0"/>
              <a:t> : تهتم بضبط عدد العيوب في الوحدة الواحدة لعدم مطابقتها للصفات </a:t>
            </a:r>
            <a:r>
              <a:rPr lang="ar-IQ" dirty="0"/>
              <a:t>.</a:t>
            </a:r>
            <a:endParaRPr lang="en-US" dirty="0"/>
          </a:p>
        </p:txBody>
      </p:sp>
    </p:spTree>
    <p:extLst>
      <p:ext uri="{BB962C8B-B14F-4D97-AF65-F5344CB8AC3E}">
        <p14:creationId xmlns:p14="http://schemas.microsoft.com/office/powerpoint/2010/main" val="55021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2800" b="1" dirty="0"/>
              <a:t>أهداف ضبط الجودة  </a:t>
            </a:r>
            <a:r>
              <a:rPr lang="en-US" sz="2800" b="1" dirty="0"/>
              <a:t>Quality control objectives</a:t>
            </a:r>
            <a:endParaRPr lang="en-US" sz="2800" dirty="0"/>
          </a:p>
        </p:txBody>
      </p:sp>
      <p:sp>
        <p:nvSpPr>
          <p:cNvPr id="3" name="عنصر نائب للمحتوى 2"/>
          <p:cNvSpPr>
            <a:spLocks noGrp="1"/>
          </p:cNvSpPr>
          <p:nvPr>
            <p:ph idx="1"/>
          </p:nvPr>
        </p:nvSpPr>
        <p:spPr/>
        <p:txBody>
          <a:bodyPr>
            <a:normAutofit fontScale="85000" lnSpcReduction="20000"/>
          </a:bodyPr>
          <a:lstStyle/>
          <a:p>
            <a:r>
              <a:rPr lang="ar-SA" dirty="0" smtClean="0"/>
              <a:t>هناك </a:t>
            </a:r>
            <a:r>
              <a:rPr lang="ar-SA" dirty="0"/>
              <a:t>جملة اهداف تحققها عملية ضبط الجودة للمنتج او الخدمة يمكن اجمالها بالآتي:</a:t>
            </a:r>
            <a:endParaRPr lang="en-US" dirty="0"/>
          </a:p>
          <a:p>
            <a:r>
              <a:rPr lang="ar-SA" dirty="0"/>
              <a:t>1- تخفيض نسبة مردودات المبيعات تبعاً لانخفاض مستوى الجودة.</a:t>
            </a:r>
            <a:endParaRPr lang="en-US" dirty="0"/>
          </a:p>
          <a:p>
            <a:r>
              <a:rPr lang="ar-SA" dirty="0"/>
              <a:t>2- تخفيض كلف ضبط الجودة والفحص للوحدات المنتجة.</a:t>
            </a:r>
            <a:endParaRPr lang="en-US" dirty="0"/>
          </a:p>
          <a:p>
            <a:r>
              <a:rPr lang="ar-SA" dirty="0"/>
              <a:t>3- تخفيض عدد شكاوى الزبائن من مستوى الجودة</a:t>
            </a:r>
            <a:endParaRPr lang="en-US" dirty="0"/>
          </a:p>
          <a:p>
            <a:r>
              <a:rPr lang="ar-SA" dirty="0"/>
              <a:t>4- تخفيض حجم المعيب او التالف من المواد المشتراة حتى لا تؤثر على درجة جودة المنتج او الخدمة النهائي.</a:t>
            </a:r>
            <a:endParaRPr lang="en-US" dirty="0"/>
          </a:p>
          <a:p>
            <a:r>
              <a:rPr lang="ar-SA" dirty="0"/>
              <a:t>5- المحافظة على مطابقة المنتوج النهائي مع المواصفات الخاصة به.</a:t>
            </a:r>
            <a:endParaRPr lang="en-US" dirty="0"/>
          </a:p>
          <a:p>
            <a:r>
              <a:rPr lang="ar-SA" dirty="0"/>
              <a:t>6- تخفيض نسبة المواد المعاد تشغيلها نتيجة انخفاض مستوى الجودة</a:t>
            </a:r>
            <a:endParaRPr lang="ar-IQ" dirty="0"/>
          </a:p>
        </p:txBody>
      </p:sp>
    </p:spTree>
    <p:extLst>
      <p:ext uri="{BB962C8B-B14F-4D97-AF65-F5344CB8AC3E}">
        <p14:creationId xmlns:p14="http://schemas.microsoft.com/office/powerpoint/2010/main" val="3942138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331640" y="-171400"/>
            <a:ext cx="7498080" cy="1143000"/>
          </a:xfrm>
        </p:spPr>
        <p:txBody>
          <a:bodyPr>
            <a:normAutofit/>
          </a:bodyPr>
          <a:lstStyle/>
          <a:p>
            <a:pPr algn="r"/>
            <a:r>
              <a:rPr lang="ar-SA" sz="2800" b="1" dirty="0"/>
              <a:t>خطوات ضبط الجودة  </a:t>
            </a:r>
            <a:r>
              <a:rPr lang="en-US" sz="2800" b="1" dirty="0"/>
              <a:t>Quality control steps</a:t>
            </a:r>
            <a:endParaRPr lang="en-US" sz="2800" dirty="0"/>
          </a:p>
        </p:txBody>
      </p:sp>
      <p:sp>
        <p:nvSpPr>
          <p:cNvPr id="3" name="عنصر نائب للمحتوى 2"/>
          <p:cNvSpPr>
            <a:spLocks noGrp="1"/>
          </p:cNvSpPr>
          <p:nvPr>
            <p:ph idx="1"/>
          </p:nvPr>
        </p:nvSpPr>
        <p:spPr>
          <a:xfrm>
            <a:off x="755576" y="908720"/>
            <a:ext cx="8178112" cy="5544616"/>
          </a:xfrm>
        </p:spPr>
        <p:txBody>
          <a:bodyPr>
            <a:normAutofit fontScale="70000" lnSpcReduction="20000"/>
          </a:bodyPr>
          <a:lstStyle/>
          <a:p>
            <a:r>
              <a:rPr lang="ar-SA" b="1" dirty="0"/>
              <a:t>: </a:t>
            </a:r>
            <a:r>
              <a:rPr lang="ar-SA" dirty="0" smtClean="0"/>
              <a:t>تتكون </a:t>
            </a:r>
            <a:r>
              <a:rPr lang="ar-SA" dirty="0"/>
              <a:t>عملية ضبط الجودة من جملة خطوات، هي كالآتي: </a:t>
            </a:r>
            <a:endParaRPr lang="en-US" dirty="0"/>
          </a:p>
          <a:p>
            <a:r>
              <a:rPr lang="ar-SA" dirty="0"/>
              <a:t>1- تحديد المشكلة المطلوب حلها باستخدام واحد او اكثر من ادوات ضبط الجودة .</a:t>
            </a:r>
            <a:endParaRPr lang="en-US" dirty="0"/>
          </a:p>
          <a:p>
            <a:r>
              <a:rPr lang="ar-SA" dirty="0"/>
              <a:t>2- تحديد وحدة قياس والمقصود به تحديد الخاصية التي سيتم قياسها مثل ( الاداء – المعولية – المتانة) وغيرها.</a:t>
            </a:r>
            <a:endParaRPr lang="en-US" dirty="0"/>
          </a:p>
          <a:p>
            <a:r>
              <a:rPr lang="ar-SA" dirty="0"/>
              <a:t>3- تشخيص العوامل الحرجة التي ينبغي ضبطها قبل او اثناء او بعد العمليات الانتاجية.</a:t>
            </a:r>
            <a:endParaRPr lang="en-US" dirty="0"/>
          </a:p>
          <a:p>
            <a:r>
              <a:rPr lang="ar-SA" dirty="0"/>
              <a:t>4- وضع الحدود العليا والدنيا للضبط والمساحات المقبولة.</a:t>
            </a:r>
            <a:endParaRPr lang="en-US" dirty="0"/>
          </a:p>
          <a:p>
            <a:r>
              <a:rPr lang="ar-SA" dirty="0"/>
              <a:t>5- التخطيط لضبط المنتوج من خلال تطبيق الاساليب التي تحقق خصائص الجودة.</a:t>
            </a:r>
            <a:endParaRPr lang="en-US" dirty="0"/>
          </a:p>
          <a:p>
            <a:r>
              <a:rPr lang="ar-SA" dirty="0"/>
              <a:t>6- تهيئة وتنظيم الموارد اللازمة لتنفيذ خطة ضبط الجودة.</a:t>
            </a:r>
            <a:endParaRPr lang="en-US" dirty="0"/>
          </a:p>
          <a:p>
            <a:r>
              <a:rPr lang="ar-SA" dirty="0"/>
              <a:t>7- تحديد الموقع الامثل لإجراء الفحوصات.</a:t>
            </a:r>
            <a:endParaRPr lang="en-US" dirty="0"/>
          </a:p>
          <a:p>
            <a:r>
              <a:rPr lang="ar-SA" dirty="0"/>
              <a:t>8- جمع وتبويب البيانات وارسالها الى قسم ضبط الجودة بهدف التحليل.</a:t>
            </a:r>
            <a:endParaRPr lang="en-US" dirty="0"/>
          </a:p>
          <a:p>
            <a:r>
              <a:rPr lang="ar-SA" dirty="0"/>
              <a:t>9- تشخيص الانحرافات بناءً على نتائج تحليل البيانات.</a:t>
            </a:r>
            <a:endParaRPr lang="en-US" dirty="0"/>
          </a:p>
          <a:p>
            <a:r>
              <a:rPr lang="ar-SA" dirty="0"/>
              <a:t>10- اتخاذ الاجراءات التصحيحية للقضاء على الاسباب الجذرية المسؤولة عن الانحرافات في الانتاج؟.</a:t>
            </a:r>
            <a:endParaRPr lang="en-US" dirty="0"/>
          </a:p>
          <a:p>
            <a:r>
              <a:rPr lang="ar-SA" dirty="0"/>
              <a:t>11- متابعة التنفيذ للتأكد من تطبيق الاجراءات اللازمة للحد من المعيب</a:t>
            </a:r>
            <a:endParaRPr lang="ar-IQ" dirty="0"/>
          </a:p>
        </p:txBody>
      </p:sp>
    </p:spTree>
    <p:extLst>
      <p:ext uri="{BB962C8B-B14F-4D97-AF65-F5344CB8AC3E}">
        <p14:creationId xmlns:p14="http://schemas.microsoft.com/office/powerpoint/2010/main" val="17646385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71600" y="274638"/>
            <a:ext cx="7962088" cy="706090"/>
          </a:xfrm>
        </p:spPr>
        <p:txBody>
          <a:bodyPr>
            <a:normAutofit fontScale="90000"/>
          </a:bodyPr>
          <a:lstStyle/>
          <a:p>
            <a:r>
              <a:rPr lang="ar-SA" sz="2700" b="1" dirty="0"/>
              <a:t>ادوات ضبط الجودة التقليدية   </a:t>
            </a:r>
            <a:r>
              <a:rPr lang="en-US" sz="2700" b="1" dirty="0"/>
              <a:t>Traditional quality control tools</a:t>
            </a:r>
            <a:r>
              <a:rPr lang="en-US" sz="2700" dirty="0"/>
              <a:t> </a:t>
            </a:r>
            <a:r>
              <a:rPr lang="en-US" dirty="0"/>
              <a:t/>
            </a:r>
            <a:br>
              <a:rPr lang="en-US" dirty="0"/>
            </a:br>
            <a:endParaRPr lang="ar-IQ" dirty="0"/>
          </a:p>
        </p:txBody>
      </p:sp>
      <p:sp>
        <p:nvSpPr>
          <p:cNvPr id="3" name="عنصر نائب للمحتوى 2"/>
          <p:cNvSpPr>
            <a:spLocks noGrp="1"/>
          </p:cNvSpPr>
          <p:nvPr>
            <p:ph idx="1"/>
          </p:nvPr>
        </p:nvSpPr>
        <p:spPr>
          <a:xfrm>
            <a:off x="683568" y="980728"/>
            <a:ext cx="8250120" cy="5267672"/>
          </a:xfrm>
        </p:spPr>
        <p:txBody>
          <a:bodyPr>
            <a:normAutofit fontScale="92500" lnSpcReduction="20000"/>
          </a:bodyPr>
          <a:lstStyle/>
          <a:p>
            <a:r>
              <a:rPr lang="ar-SA" dirty="0" smtClean="0"/>
              <a:t>توصل </a:t>
            </a:r>
            <a:r>
              <a:rPr lang="ar-SA" dirty="0"/>
              <a:t>الباحثون المهتمون بالجودة الى مجموعة من الادوات التي تساعد في وصف وحل مشاكل الجودة التي انتشر استخدامها في اليابان وامريكا و اوروبا، وتعد هذه الادوات بمثابة خطوات لحل مشاكل الجودة، والتي اطلقت عليها تسمية ادوات تحسين الجودة والاداء، وهي كما يأتي:</a:t>
            </a:r>
            <a:r>
              <a:rPr lang="ar-SA" b="1" dirty="0"/>
              <a:t> </a:t>
            </a:r>
            <a:r>
              <a:rPr lang="ar-IQ" dirty="0"/>
              <a:t>(18</a:t>
            </a:r>
            <a:r>
              <a:rPr lang="ar-SA" dirty="0"/>
              <a:t>).</a:t>
            </a:r>
            <a:endParaRPr lang="en-US" dirty="0"/>
          </a:p>
          <a:p>
            <a:r>
              <a:rPr lang="ar-SA" b="1" dirty="0"/>
              <a:t>1</a:t>
            </a:r>
            <a:r>
              <a:rPr lang="ar-SA" dirty="0"/>
              <a:t>- قوائم الفحص  </a:t>
            </a:r>
            <a:r>
              <a:rPr lang="en-US" dirty="0"/>
              <a:t>Check List</a:t>
            </a:r>
          </a:p>
          <a:p>
            <a:r>
              <a:rPr lang="ar-SA" dirty="0"/>
              <a:t>2- المدرجات التكرارية  </a:t>
            </a:r>
            <a:r>
              <a:rPr lang="en-US" dirty="0"/>
              <a:t>Histograms</a:t>
            </a:r>
          </a:p>
          <a:p>
            <a:r>
              <a:rPr lang="ar-SA" dirty="0"/>
              <a:t>3- الرسومات البيانية   </a:t>
            </a:r>
            <a:r>
              <a:rPr lang="en-US" dirty="0"/>
              <a:t>Graphs</a:t>
            </a:r>
          </a:p>
          <a:p>
            <a:r>
              <a:rPr lang="ar-SA" dirty="0"/>
              <a:t>4- مخطط ( تحليل ) باريتو </a:t>
            </a:r>
            <a:r>
              <a:rPr lang="en-US" dirty="0"/>
              <a:t>Analysis) Diagram  </a:t>
            </a:r>
            <a:r>
              <a:rPr lang="ar-SA" dirty="0"/>
              <a:t>) </a:t>
            </a:r>
            <a:r>
              <a:rPr lang="en-US" dirty="0"/>
              <a:t>Pareto</a:t>
            </a:r>
          </a:p>
          <a:p>
            <a:r>
              <a:rPr lang="ar-SA" dirty="0"/>
              <a:t>5- مخطط السبب – الأثر  </a:t>
            </a:r>
            <a:r>
              <a:rPr lang="en-US" dirty="0"/>
              <a:t>Cause – Effect Chart  </a:t>
            </a:r>
          </a:p>
          <a:p>
            <a:r>
              <a:rPr lang="ar-SA" dirty="0"/>
              <a:t>6- مخطط التبعثر </a:t>
            </a:r>
            <a:r>
              <a:rPr lang="en-US" dirty="0"/>
              <a:t>Scatter  Diagram     </a:t>
            </a:r>
          </a:p>
          <a:p>
            <a:r>
              <a:rPr lang="ar-SA" dirty="0"/>
              <a:t>7- خرائط الرقابة     </a:t>
            </a:r>
            <a:r>
              <a:rPr lang="en-US" dirty="0"/>
              <a:t> Control  Charts </a:t>
            </a:r>
          </a:p>
          <a:p>
            <a:endParaRPr lang="ar-IQ" dirty="0"/>
          </a:p>
        </p:txBody>
      </p:sp>
    </p:spTree>
    <p:extLst>
      <p:ext uri="{BB962C8B-B14F-4D97-AF65-F5344CB8AC3E}">
        <p14:creationId xmlns:p14="http://schemas.microsoft.com/office/powerpoint/2010/main" val="2261109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03648" y="476672"/>
            <a:ext cx="7498080" cy="634082"/>
          </a:xfrm>
        </p:spPr>
        <p:txBody>
          <a:bodyPr>
            <a:normAutofit fontScale="90000"/>
          </a:bodyPr>
          <a:lstStyle/>
          <a:p>
            <a:pPr algn="r"/>
            <a:r>
              <a:rPr lang="ar-SA" sz="2200" b="1" dirty="0"/>
              <a:t>ادوات الضبط الاحصائي للجودة  </a:t>
            </a:r>
            <a:r>
              <a:rPr lang="en-US" sz="2200" b="1" dirty="0"/>
              <a:t>Statistical Quality Control Tools </a:t>
            </a:r>
            <a:r>
              <a:rPr lang="en-US" dirty="0"/>
              <a:t/>
            </a:r>
            <a:br>
              <a:rPr lang="en-US" dirty="0"/>
            </a:br>
            <a:endParaRPr lang="ar-IQ" dirty="0"/>
          </a:p>
        </p:txBody>
      </p:sp>
      <p:sp>
        <p:nvSpPr>
          <p:cNvPr id="3" name="عنصر نائب للمحتوى 2"/>
          <p:cNvSpPr>
            <a:spLocks noGrp="1"/>
          </p:cNvSpPr>
          <p:nvPr>
            <p:ph idx="1"/>
          </p:nvPr>
        </p:nvSpPr>
        <p:spPr>
          <a:xfrm>
            <a:off x="611560" y="1052736"/>
            <a:ext cx="8322128" cy="5328592"/>
          </a:xfrm>
        </p:spPr>
        <p:txBody>
          <a:bodyPr>
            <a:normAutofit fontScale="70000" lnSpcReduction="20000"/>
          </a:bodyPr>
          <a:lstStyle/>
          <a:p>
            <a:pPr marL="82296" indent="0" algn="just">
              <a:buNone/>
            </a:pPr>
            <a:r>
              <a:rPr lang="ar-IQ" b="1" dirty="0" smtClean="0"/>
              <a:t>1- </a:t>
            </a:r>
            <a:r>
              <a:rPr lang="ar-SA" b="1" dirty="0" smtClean="0"/>
              <a:t> </a:t>
            </a:r>
            <a:r>
              <a:rPr lang="ar-SA" b="1" dirty="0">
                <a:latin typeface="Simplified Arabic" pitchFamily="18" charset="-78"/>
                <a:cs typeface="Simplified Arabic" pitchFamily="18" charset="-78"/>
              </a:rPr>
              <a:t>ادوات الإحصاء التقليدية    </a:t>
            </a:r>
            <a:r>
              <a:rPr lang="en-US" b="1" dirty="0">
                <a:latin typeface="Simplified Arabic" pitchFamily="18" charset="-78"/>
                <a:cs typeface="Simplified Arabic" pitchFamily="18" charset="-78"/>
              </a:rPr>
              <a:t>Traditional Statistical Tools </a:t>
            </a:r>
            <a:r>
              <a:rPr lang="ar-SA" b="1" dirty="0" smtClean="0">
                <a:latin typeface="Simplified Arabic" pitchFamily="18" charset="-78"/>
                <a:cs typeface="Simplified Arabic" pitchFamily="18" charset="-78"/>
              </a:rPr>
              <a:t>تستخدم </a:t>
            </a:r>
            <a:r>
              <a:rPr lang="ar-SA" b="1" dirty="0">
                <a:latin typeface="Simplified Arabic" pitchFamily="18" charset="-78"/>
                <a:cs typeface="Simplified Arabic" pitchFamily="18" charset="-78"/>
              </a:rPr>
              <a:t>هذه الادوات لوصف بعض خصائص وعلاقات جودة الانتاج والعمليات، ومن هذه الادوات الاحصاء الوصفي مقاييس النزعة المركزية) كالـ( الوسط الحسابي والمنوال والوسيط) و(مقاييس التشتت) كالـ(الانحراف المعياري والمدى) وتوزيع البيانات (</a:t>
            </a:r>
            <a:r>
              <a:rPr lang="en-US" b="1" dirty="0">
                <a:latin typeface="Simplified Arabic" pitchFamily="18" charset="-78"/>
                <a:cs typeface="Simplified Arabic" pitchFamily="18" charset="-78"/>
              </a:rPr>
              <a:t>Distribution of </a:t>
            </a:r>
            <a:r>
              <a:rPr lang="en-US" b="1" dirty="0" smtClean="0">
                <a:latin typeface="Simplified Arabic" pitchFamily="18" charset="-78"/>
                <a:cs typeface="Simplified Arabic" pitchFamily="18" charset="-78"/>
              </a:rPr>
              <a:t>Data</a:t>
            </a:r>
            <a:r>
              <a:rPr lang="ar-SA" b="1" dirty="0" smtClean="0">
                <a:latin typeface="Simplified Arabic" pitchFamily="18" charset="-78"/>
                <a:cs typeface="Simplified Arabic" pitchFamily="18" charset="-78"/>
              </a:rPr>
              <a:t>)</a:t>
            </a:r>
            <a:endParaRPr lang="en-US" b="1" dirty="0">
              <a:latin typeface="Simplified Arabic" pitchFamily="18" charset="-78"/>
              <a:cs typeface="Simplified Arabic" pitchFamily="18" charset="-78"/>
            </a:endParaRPr>
          </a:p>
          <a:p>
            <a:pPr marL="82296" indent="0">
              <a:buNone/>
            </a:pPr>
            <a:r>
              <a:rPr lang="ar-SA" b="1" dirty="0" smtClean="0">
                <a:latin typeface="Simplified Arabic" pitchFamily="18" charset="-78"/>
                <a:cs typeface="Simplified Arabic" pitchFamily="18" charset="-78"/>
              </a:rPr>
              <a:t> 2- </a:t>
            </a:r>
            <a:r>
              <a:rPr lang="ar-SA" b="1" dirty="0">
                <a:latin typeface="Simplified Arabic" pitchFamily="18" charset="-78"/>
                <a:cs typeface="Simplified Arabic" pitchFamily="18" charset="-78"/>
              </a:rPr>
              <a:t>عينات القبول </a:t>
            </a:r>
            <a:r>
              <a:rPr lang="en-US" b="1" dirty="0">
                <a:latin typeface="Simplified Arabic" pitchFamily="18" charset="-78"/>
                <a:cs typeface="Simplified Arabic" pitchFamily="18" charset="-78"/>
              </a:rPr>
              <a:t>Acceptance Sampling</a:t>
            </a:r>
          </a:p>
          <a:p>
            <a:pPr marL="82296" indent="0">
              <a:buNone/>
            </a:pPr>
            <a:r>
              <a:rPr lang="ar-SA" b="1" dirty="0" smtClean="0">
                <a:latin typeface="Simplified Arabic" pitchFamily="18" charset="-78"/>
                <a:cs typeface="Simplified Arabic" pitchFamily="18" charset="-78"/>
              </a:rPr>
              <a:t>  </a:t>
            </a:r>
            <a:r>
              <a:rPr lang="ar-SA" b="1" dirty="0">
                <a:latin typeface="Simplified Arabic" pitchFamily="18" charset="-78"/>
                <a:cs typeface="Simplified Arabic" pitchFamily="18" charset="-78"/>
              </a:rPr>
              <a:t>اسلوب للرقابة الاحصائية على الجودة يستخدم لاتخاذ قرار القبول او الرفض لشحنات المدخلات        ( المواد المشتراة) والمخرجات (المنتجات النهائية)، وتعد شكل من اشكال الفحص يطبق على الوجبات (</a:t>
            </a:r>
            <a:r>
              <a:rPr lang="en-US" b="1" dirty="0">
                <a:latin typeface="Simplified Arabic" pitchFamily="18" charset="-78"/>
                <a:cs typeface="Simplified Arabic" pitchFamily="18" charset="-78"/>
              </a:rPr>
              <a:t>Batches</a:t>
            </a:r>
            <a:r>
              <a:rPr lang="ar-SA" b="1" dirty="0">
                <a:latin typeface="Simplified Arabic" pitchFamily="18" charset="-78"/>
                <a:cs typeface="Simplified Arabic" pitchFamily="18" charset="-78"/>
              </a:rPr>
              <a:t>) او الشحنات ( </a:t>
            </a:r>
            <a:r>
              <a:rPr lang="en-US" b="1" dirty="0">
                <a:latin typeface="Simplified Arabic" pitchFamily="18" charset="-78"/>
                <a:cs typeface="Simplified Arabic" pitchFamily="18" charset="-78"/>
              </a:rPr>
              <a:t>Shipments</a:t>
            </a:r>
            <a:r>
              <a:rPr lang="ar-SA" b="1" dirty="0">
                <a:latin typeface="Simplified Arabic" pitchFamily="18" charset="-78"/>
                <a:cs typeface="Simplified Arabic" pitchFamily="18" charset="-78"/>
              </a:rPr>
              <a:t>) من المواد او المنتجات والغرض منها هو تحديد مدى ايفائها بالمعايير القياسية المحددة مسبقاً، فاذا كانت مستوفية بالمعايير فإنها مقبولة و عندما لا تفي بالمعايير فإنها مرفوضة. ومعاينة القبول كأسلوب احصائي مهم في الرقابة على الجودة يختلف عن الرقابة على العملية      ( </a:t>
            </a:r>
            <a:r>
              <a:rPr lang="en-US" b="1" dirty="0">
                <a:latin typeface="Simplified Arabic" pitchFamily="18" charset="-78"/>
                <a:cs typeface="Simplified Arabic" pitchFamily="18" charset="-78"/>
              </a:rPr>
              <a:t>Process</a:t>
            </a:r>
            <a:r>
              <a:rPr lang="ar-SA" b="1" dirty="0">
                <a:latin typeface="Simplified Arabic" pitchFamily="18" charset="-78"/>
                <a:cs typeface="Simplified Arabic" pitchFamily="18" charset="-78"/>
              </a:rPr>
              <a:t>) كون معاينة القبول تتم قبل الانتاج لقبول او رفض المواد الخام الداخلة في الانتاج وبعد الانتاج لقبول او رفض دفعة المنتجات النهائية، في حين الرقابة على العملية تتم اثناء الانتاج والغرض منها هو التأكد من ان العملية التحويلية تسير وفق المعايير القياسية من خلال عينات دورية تؤخذ من بعض المراحل الانتاجية ومن خلال ذلك يتحقق التأكد من ان المخرجات المستقبلية ستكون مقبولة </a:t>
            </a:r>
            <a:endParaRPr lang="ar-IQ" b="1" dirty="0">
              <a:latin typeface="Simplified Arabic" pitchFamily="18" charset="-78"/>
              <a:cs typeface="Simplified Arabic" pitchFamily="18" charset="-78"/>
            </a:endParaRPr>
          </a:p>
        </p:txBody>
      </p:sp>
    </p:spTree>
    <p:extLst>
      <p:ext uri="{BB962C8B-B14F-4D97-AF65-F5344CB8AC3E}">
        <p14:creationId xmlns:p14="http://schemas.microsoft.com/office/powerpoint/2010/main" val="34290161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638"/>
            <a:ext cx="7498080" cy="418058"/>
          </a:xfrm>
        </p:spPr>
        <p:txBody>
          <a:bodyPr>
            <a:normAutofit fontScale="90000"/>
          </a:bodyPr>
          <a:lstStyle/>
          <a:p>
            <a:endParaRPr lang="ar-IQ" dirty="0"/>
          </a:p>
        </p:txBody>
      </p:sp>
      <p:sp>
        <p:nvSpPr>
          <p:cNvPr id="3" name="عنصر نائب للمحتوى 2"/>
          <p:cNvSpPr>
            <a:spLocks noGrp="1"/>
          </p:cNvSpPr>
          <p:nvPr>
            <p:ph idx="1"/>
          </p:nvPr>
        </p:nvSpPr>
        <p:spPr>
          <a:xfrm>
            <a:off x="755576" y="1052736"/>
            <a:ext cx="8178112" cy="5400600"/>
          </a:xfrm>
        </p:spPr>
        <p:txBody>
          <a:bodyPr>
            <a:normAutofit fontScale="70000" lnSpcReduction="20000"/>
          </a:bodyPr>
          <a:lstStyle/>
          <a:p>
            <a:pPr marL="82296" indent="0">
              <a:buNone/>
            </a:pPr>
            <a:r>
              <a:rPr lang="ar-SA" b="1" dirty="0"/>
              <a:t>الضبط الاحصائي للعمليات  </a:t>
            </a:r>
            <a:r>
              <a:rPr lang="en-US" b="1" dirty="0"/>
              <a:t>Statistical Control for Processes</a:t>
            </a:r>
            <a:endParaRPr lang="en-US" dirty="0"/>
          </a:p>
          <a:p>
            <a:pPr marL="82296" indent="0">
              <a:buNone/>
            </a:pPr>
            <a:r>
              <a:rPr lang="ar-SA" dirty="0" smtClean="0"/>
              <a:t> </a:t>
            </a:r>
            <a:r>
              <a:rPr lang="ar-SA" dirty="0"/>
              <a:t>هي عرض بياني لنتائج سير العملية الانتاجية خلال فترة زمنية معينة، وتستخدم هذه الخرائط لتحديد ما اذا كانت العملية تحدث بشكل منتظم وتقع داخل حدود السيطرة الاحصائية ام انها خارج نطاقها وتحتاج الى بعض التعديلات. ودائما ما تحدث انحرافات في قيم الخصائص التي تستخدم للحكم على جودة المنتجات خلال العملية الانتاجية او على جودة العمل نتيجة لأسباب عديدة تؤثر على جودة السلع والخدمات وهي</a:t>
            </a:r>
            <a:r>
              <a:rPr lang="ar-SA" dirty="0" smtClean="0"/>
              <a:t>:</a:t>
            </a:r>
            <a:endParaRPr lang="en-US" dirty="0" smtClean="0"/>
          </a:p>
          <a:p>
            <a:pPr marL="82296" indent="0">
              <a:buNone/>
            </a:pPr>
            <a:endParaRPr lang="en-US" dirty="0"/>
          </a:p>
          <a:p>
            <a:r>
              <a:rPr lang="ar-SA" b="1" dirty="0"/>
              <a:t>اولاً:- انحرافات عشوائية ( عرضية ):</a:t>
            </a:r>
            <a:r>
              <a:rPr lang="ar-SA" dirty="0"/>
              <a:t> تحدث في العملية الانتاجية ولا يمكن السيطرة عليها، وان كانت العملية الانتاجية تُستخدم بنفس المعايير والمواصفات ونفس طرق الانتاج ونفس العمال ونفس المواد والآلات</a:t>
            </a:r>
            <a:r>
              <a:rPr lang="ar-SA" dirty="0" smtClean="0"/>
              <a:t>.</a:t>
            </a:r>
            <a:endParaRPr lang="en-US" dirty="0" smtClean="0"/>
          </a:p>
          <a:p>
            <a:endParaRPr lang="en-US" b="1" dirty="0"/>
          </a:p>
          <a:p>
            <a:r>
              <a:rPr lang="ar-IQ" b="1" dirty="0" smtClean="0"/>
              <a:t>ث</a:t>
            </a:r>
            <a:r>
              <a:rPr lang="ar-SA" b="1" dirty="0" smtClean="0"/>
              <a:t>انياً</a:t>
            </a:r>
            <a:r>
              <a:rPr lang="ar-SA" b="1" dirty="0"/>
              <a:t>:- انحرافات غير عشوائية ( غير طبيعية ):</a:t>
            </a:r>
            <a:r>
              <a:rPr lang="ar-SA" dirty="0"/>
              <a:t> انحرافات في جودة المنتج او الخدمة تحدث نتيجة اسباب شاذة غير طبيعية خلال العمليات الانتاجية، وغالباً ما تكون غير اعتيادية وغير مستقرة ولا يمكن التنبؤ بحدوثها، وهذا النوع يختفي عند معالجته ومن ثم تعود العملية الى طبيعتها من امثلتها ( عدم ضبط الماكنة بشكل صحيح – عدم اتباع طرق انتاج صحيحة – اخطاء العاملين – عدم جودة المواد الخام- استخدام معايير جودة غير ملائم وغيرها</a:t>
            </a:r>
            <a:r>
              <a:rPr lang="ar-SA" dirty="0" smtClean="0"/>
              <a:t>)</a:t>
            </a:r>
            <a:r>
              <a:rPr lang="en-US" dirty="0" smtClean="0"/>
              <a:t>.</a:t>
            </a:r>
            <a:endParaRPr lang="ar-IQ" dirty="0"/>
          </a:p>
        </p:txBody>
      </p:sp>
    </p:spTree>
    <p:extLst>
      <p:ext uri="{BB962C8B-B14F-4D97-AF65-F5344CB8AC3E}">
        <p14:creationId xmlns:p14="http://schemas.microsoft.com/office/powerpoint/2010/main" val="1768188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4544"/>
            <a:ext cx="8074144" cy="985272"/>
          </a:xfrm>
        </p:spPr>
        <p:txBody>
          <a:bodyPr>
            <a:normAutofit/>
          </a:bodyPr>
          <a:lstStyle/>
          <a:p>
            <a:pPr algn="r"/>
            <a:r>
              <a:rPr lang="ar-SA" sz="2400" b="1" dirty="0">
                <a:effectLst/>
              </a:rPr>
              <a:t>لوحات الضبط الاحصائي للعملية </a:t>
            </a:r>
            <a:r>
              <a:rPr lang="en-US" sz="2400" b="1" dirty="0">
                <a:effectLst/>
              </a:rPr>
              <a:t>Statistical Control of the process</a:t>
            </a:r>
            <a:endParaRPr lang="ar-IQ" sz="2400" dirty="0"/>
          </a:p>
        </p:txBody>
      </p:sp>
      <p:sp>
        <p:nvSpPr>
          <p:cNvPr id="3" name="عنصر نائب للمحتوى 2"/>
          <p:cNvSpPr>
            <a:spLocks noGrp="1"/>
          </p:cNvSpPr>
          <p:nvPr>
            <p:ph idx="1"/>
          </p:nvPr>
        </p:nvSpPr>
        <p:spPr>
          <a:xfrm>
            <a:off x="323528" y="836712"/>
            <a:ext cx="8610160" cy="5760640"/>
          </a:xfrm>
        </p:spPr>
        <p:txBody>
          <a:bodyPr>
            <a:normAutofit fontScale="70000" lnSpcReduction="20000"/>
          </a:bodyPr>
          <a:lstStyle/>
          <a:p>
            <a:r>
              <a:rPr lang="ar-SA" dirty="0">
                <a:latin typeface="Simplified Arabic" pitchFamily="18" charset="-78"/>
                <a:cs typeface="Simplified Arabic" pitchFamily="18" charset="-78"/>
              </a:rPr>
              <a:t>يتم بناء لوحات الضبط للتعبير عن الاختلافات التي قد تحصل بصورة رقمية وبيانات كمية وتستخدم لمراقبة اداء العمليات او الانشطة </a:t>
            </a:r>
            <a:r>
              <a:rPr lang="ar-SA" dirty="0" smtClean="0">
                <a:latin typeface="Simplified Arabic" pitchFamily="18" charset="-78"/>
                <a:cs typeface="Simplified Arabic" pitchFamily="18" charset="-78"/>
              </a:rPr>
              <a:t>وتعرف </a:t>
            </a:r>
            <a:r>
              <a:rPr lang="ar-SA" dirty="0">
                <a:latin typeface="Simplified Arabic" pitchFamily="18" charset="-78"/>
                <a:cs typeface="Simplified Arabic" pitchFamily="18" charset="-78"/>
              </a:rPr>
              <a:t>مخططات او لوحات ضبط الجودة بأنها" وسيلة رسم توضيحية تبنى على نتائج العينات الاحصائية وتستخدم للحصول على استنتاجات عن دور ضبط الجودة في العملية الانتاجية، ويمكن ان نقول ان العملية تكون تحت الضبط الاحصائي اذا كانت الانحرافات قد تحدث نتيجة للصدفة، وتكوم خارج الضبط الاحصائي اذا كانت الانحرافات غير عشوائية </a:t>
            </a:r>
            <a:r>
              <a:rPr lang="ar-IQ" dirty="0">
                <a:latin typeface="Simplified Arabic" pitchFamily="18" charset="-78"/>
                <a:cs typeface="Simplified Arabic" pitchFamily="18" charset="-78"/>
              </a:rPr>
              <a:t>,</a:t>
            </a:r>
            <a:r>
              <a:rPr lang="ar-SA" dirty="0" smtClean="0">
                <a:latin typeface="Simplified Arabic" pitchFamily="18" charset="-78"/>
                <a:cs typeface="Simplified Arabic" pitchFamily="18" charset="-78"/>
              </a:rPr>
              <a:t> </a:t>
            </a:r>
            <a:r>
              <a:rPr lang="ar-SA" dirty="0">
                <a:latin typeface="Simplified Arabic" pitchFamily="18" charset="-78"/>
                <a:cs typeface="Simplified Arabic" pitchFamily="18" charset="-78"/>
              </a:rPr>
              <a:t>ولوحات الضبط الاحصائي للعملية يمكن ان تصنف الى نوعين اساسيين هما كالآتي</a:t>
            </a:r>
            <a:r>
              <a:rPr lang="ar-SA" dirty="0" smtClean="0">
                <a:latin typeface="Simplified Arabic" pitchFamily="18" charset="-78"/>
                <a:cs typeface="Simplified Arabic" pitchFamily="18" charset="-78"/>
              </a:rPr>
              <a:t>:</a:t>
            </a:r>
            <a:endParaRPr lang="ar-IQ" dirty="0" smtClean="0">
              <a:latin typeface="Simplified Arabic" pitchFamily="18" charset="-78"/>
              <a:cs typeface="Simplified Arabic" pitchFamily="18" charset="-78"/>
            </a:endParaRPr>
          </a:p>
          <a:p>
            <a:pPr marL="82296" indent="0">
              <a:buNone/>
            </a:pPr>
            <a:endParaRPr lang="en-US" dirty="0">
              <a:latin typeface="Simplified Arabic" pitchFamily="18" charset="-78"/>
              <a:cs typeface="Simplified Arabic" pitchFamily="18" charset="-78"/>
            </a:endParaRPr>
          </a:p>
          <a:p>
            <a:r>
              <a:rPr lang="ar-IQ" b="1" dirty="0" smtClean="0">
                <a:latin typeface="Simplified Arabic" pitchFamily="18" charset="-78"/>
                <a:cs typeface="Simplified Arabic" pitchFamily="18" charset="-78"/>
              </a:rPr>
              <a:t>1</a:t>
            </a:r>
            <a:r>
              <a:rPr lang="ar-SA" b="1" dirty="0" smtClean="0">
                <a:latin typeface="Simplified Arabic" pitchFamily="18" charset="-78"/>
                <a:cs typeface="Simplified Arabic" pitchFamily="18" charset="-78"/>
              </a:rPr>
              <a:t>: </a:t>
            </a:r>
            <a:r>
              <a:rPr lang="ar-SA" b="1" dirty="0">
                <a:latin typeface="Simplified Arabic" pitchFamily="18" charset="-78"/>
                <a:cs typeface="Simplified Arabic" pitchFamily="18" charset="-78"/>
              </a:rPr>
              <a:t>لوحات ضبط المتغيرات </a:t>
            </a:r>
            <a:r>
              <a:rPr lang="en-US" b="1" dirty="0">
                <a:latin typeface="Simplified Arabic" pitchFamily="18" charset="-78"/>
                <a:cs typeface="Simplified Arabic" pitchFamily="18" charset="-78"/>
              </a:rPr>
              <a:t>Control Charts for Variables  </a:t>
            </a:r>
            <a:endParaRPr lang="en-US" dirty="0">
              <a:latin typeface="Simplified Arabic" pitchFamily="18" charset="-78"/>
              <a:cs typeface="Simplified Arabic" pitchFamily="18" charset="-78"/>
            </a:endParaRPr>
          </a:p>
          <a:p>
            <a:r>
              <a:rPr lang="ar-SA" dirty="0">
                <a:latin typeface="Simplified Arabic" pitchFamily="18" charset="-78"/>
                <a:cs typeface="Simplified Arabic" pitchFamily="18" charset="-78"/>
              </a:rPr>
              <a:t>     المتغير صفة معينة تتعلق بالجودة ويمكن قياسه والتعبير عنه بصورة رقمية، إذ يمكن ان تتغير قيمته ولهذا سمي </a:t>
            </a:r>
            <a:r>
              <a:rPr lang="ar-SA" dirty="0" smtClean="0">
                <a:latin typeface="Simplified Arabic" pitchFamily="18" charset="-78"/>
                <a:cs typeface="Simplified Arabic" pitchFamily="18" charset="-78"/>
              </a:rPr>
              <a:t>بالمتغير</a:t>
            </a:r>
            <a:r>
              <a:rPr lang="ar-IQ" dirty="0" smtClean="0">
                <a:latin typeface="Simplified Arabic" pitchFamily="18" charset="-78"/>
                <a:cs typeface="Simplified Arabic" pitchFamily="18" charset="-78"/>
              </a:rPr>
              <a:t>,</a:t>
            </a:r>
            <a:r>
              <a:rPr lang="ar-SA" dirty="0" smtClean="0">
                <a:latin typeface="Simplified Arabic" pitchFamily="18" charset="-78"/>
                <a:cs typeface="Simplified Arabic" pitchFamily="18" charset="-78"/>
              </a:rPr>
              <a:t> </a:t>
            </a:r>
            <a:r>
              <a:rPr lang="ar-SA" dirty="0">
                <a:latin typeface="Simplified Arabic" pitchFamily="18" charset="-78"/>
                <a:cs typeface="Simplified Arabic" pitchFamily="18" charset="-78"/>
              </a:rPr>
              <a:t>تعتبر خرائط او مخططات الضبط للمتغيرات من الاساليب التكنيكية المهمة والمستخدمة بشكل واسع</a:t>
            </a:r>
            <a:r>
              <a:rPr lang="ar-SA" b="1" dirty="0">
                <a:latin typeface="Simplified Arabic" pitchFamily="18" charset="-78"/>
                <a:cs typeface="Simplified Arabic" pitchFamily="18" charset="-78"/>
              </a:rPr>
              <a:t> </a:t>
            </a:r>
            <a:r>
              <a:rPr lang="ar-SA" dirty="0">
                <a:latin typeface="Simplified Arabic" pitchFamily="18" charset="-78"/>
                <a:cs typeface="Simplified Arabic" pitchFamily="18" charset="-78"/>
              </a:rPr>
              <a:t>النطاق على جودة السلع والخدمات في مختلف المنظمات في البلدان المتقدمة تكنولوجياً لتحقيق كفاءة عالية في الاداء وقدرة فائقة في الانجاز تمكنها من تحسين السبل الكفيلة بمطابقة المنتج الفعلي مع المواصفات الفنية والهندسية التي يتم تصميمها مسبقاً قبل الشروع بأداء العمليات الانتاجية وضمن المراحل المختلفة فيها، إذ تستند لوحات الضبط للمتغيرات على الاساليب الرياضية والاحصائية التطبيقية التي تستمد مقوماتها من الاسس العلمية القائمة على دراسة المواصفات او السمات المتغيرة للسلعة او الخدمة التي يمكن قياسها مثل ( الطول او العرض او الوزن او ايام التأخير او كمية الانتاج وغيرها) لأن التباينات الحاصلة في تلك المتغيرات تكون قابلة للقياس وهي حقيقة موضوعية لا مناص من الاقرار بها والتسليم بها، وهذه اللوحات </a:t>
            </a:r>
            <a:r>
              <a:rPr lang="ar-SA" dirty="0"/>
              <a:t>نوعين هما: </a:t>
            </a:r>
            <a:r>
              <a:rPr lang="ar-IQ" dirty="0" smtClean="0"/>
              <a:t>.</a:t>
            </a:r>
            <a:endParaRPr lang="en-US" dirty="0"/>
          </a:p>
        </p:txBody>
      </p:sp>
    </p:spTree>
    <p:extLst>
      <p:ext uri="{BB962C8B-B14F-4D97-AF65-F5344CB8AC3E}">
        <p14:creationId xmlns:p14="http://schemas.microsoft.com/office/powerpoint/2010/main" val="31378785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638"/>
            <a:ext cx="7498080" cy="562074"/>
          </a:xfrm>
        </p:spPr>
        <p:txBody>
          <a:bodyPr>
            <a:normAutofit fontScale="90000"/>
          </a:bodyPr>
          <a:lstStyle/>
          <a:p>
            <a:endParaRPr lang="ar-IQ" dirty="0"/>
          </a:p>
        </p:txBody>
      </p:sp>
      <mc:AlternateContent xmlns:mc="http://schemas.openxmlformats.org/markup-compatibility/2006">
        <mc:Choice xmlns:a14="http://schemas.microsoft.com/office/drawing/2010/main" Requires="a14">
          <p:sp>
            <p:nvSpPr>
              <p:cNvPr id="3" name="عنصر نائب للمحتوى 2"/>
              <p:cNvSpPr>
                <a:spLocks noGrp="1"/>
              </p:cNvSpPr>
              <p:nvPr>
                <p:ph idx="1"/>
              </p:nvPr>
            </p:nvSpPr>
            <p:spPr>
              <a:xfrm>
                <a:off x="899592" y="1052736"/>
                <a:ext cx="8034096" cy="5195664"/>
              </a:xfrm>
            </p:spPr>
            <p:txBody>
              <a:bodyPr>
                <a:normAutofit fontScale="85000" lnSpcReduction="20000"/>
              </a:bodyPr>
              <a:lstStyle/>
              <a:p>
                <a:r>
                  <a:rPr lang="ar-SA" b="1" dirty="0"/>
                  <a:t>لوحة المدى او </a:t>
                </a:r>
                <a:r>
                  <a:rPr lang="en-US" b="1" dirty="0"/>
                  <a:t>R-Chart</a:t>
                </a:r>
                <a:r>
                  <a:rPr lang="ar-SA" dirty="0"/>
                  <a:t>: تستخدم لمراقبة تباين العملية، ويمثل المدى (</a:t>
                </a:r>
                <a:r>
                  <a:rPr lang="en-US" dirty="0"/>
                  <a:t>R</a:t>
                </a:r>
                <a:r>
                  <a:rPr lang="ar-SA" dirty="0"/>
                  <a:t>) الفرق بين اكبر قيمة في بيانات العينة وبين اصغر قيمة، فاذا كان هذا التباين او الاختلاف يقع خارج حدود الرقابة للوحة المدى فيمكن القول بان العملية الانتاجية خارج حدود الضبط، وتحتسب حدود الضبط للوحة المدى وفقاً للمعادلة الآتية:</a:t>
                </a:r>
                <a:endParaRPr lang="en-US" dirty="0"/>
              </a:p>
              <a:p>
                <a:r>
                  <a:rPr lang="ar-SA" b="1" dirty="0"/>
                  <a:t>الحد الاعلى للضبط </a:t>
                </a:r>
                <a:r>
                  <a:rPr lang="en-US" b="1" dirty="0"/>
                  <a:t>UCL</a:t>
                </a:r>
                <a:r>
                  <a:rPr lang="en-US" b="1" baseline="-25000" dirty="0"/>
                  <a:t>R</a:t>
                </a:r>
                <a:r>
                  <a:rPr lang="en-US" b="1" dirty="0"/>
                  <a:t>= D</a:t>
                </a:r>
                <a:r>
                  <a:rPr lang="en-US" b="1" baseline="-25000" dirty="0"/>
                  <a:t>4</a:t>
                </a:r>
                <a:r>
                  <a:rPr lang="en-US" b="1" dirty="0"/>
                  <a:t> R ………….(2-1) </a:t>
                </a:r>
                <a:r>
                  <a:rPr lang="ar-SA" b="1" dirty="0"/>
                  <a:t>     </a:t>
                </a:r>
                <a:endParaRPr lang="en-US" dirty="0"/>
              </a:p>
              <a:p>
                <a:r>
                  <a:rPr lang="ar-SA" b="1" dirty="0"/>
                  <a:t>الحد الادنى للضبط </a:t>
                </a:r>
                <a:r>
                  <a:rPr lang="en-US" b="1" dirty="0"/>
                  <a:t>LCL</a:t>
                </a:r>
                <a:r>
                  <a:rPr lang="en-US" b="1" baseline="-25000" dirty="0"/>
                  <a:t>R</a:t>
                </a:r>
                <a:r>
                  <a:rPr lang="en-US" b="1" dirty="0"/>
                  <a:t>= D</a:t>
                </a:r>
                <a:r>
                  <a:rPr lang="en-US" b="1" baseline="-25000" dirty="0"/>
                  <a:t>3</a:t>
                </a:r>
                <a:r>
                  <a:rPr lang="en-US" b="1" dirty="0"/>
                  <a:t> R ………….(2-2) </a:t>
                </a:r>
                <a:r>
                  <a:rPr lang="ar-SA" b="1" dirty="0"/>
                  <a:t>     </a:t>
                </a:r>
                <a:endParaRPr lang="en-US" dirty="0"/>
              </a:p>
              <a:p>
                <a:r>
                  <a:rPr lang="ar-SA" dirty="0"/>
                  <a:t>اذ أن : </a:t>
                </a:r>
                <a:endParaRPr lang="en-US" dirty="0"/>
              </a:p>
              <a:p>
                <a:r>
                  <a:rPr lang="en-US" b="1" dirty="0"/>
                  <a:t>R</a:t>
                </a:r>
                <a:r>
                  <a:rPr lang="ar-SA" dirty="0"/>
                  <a:t> = الحد المركزي لخارطة المدى ويحسب كما يلي:</a:t>
                </a:r>
                <a:r>
                  <a:rPr lang="ar-SA" b="1" dirty="0"/>
                  <a:t> </a:t>
                </a:r>
                <a:endParaRPr lang="en-US" dirty="0"/>
              </a:p>
              <a:p>
                <a14:m>
                  <m:oMath xmlns:m="http://schemas.openxmlformats.org/officeDocument/2006/math">
                    <m:r>
                      <a:rPr lang="en-US" b="1" i="1"/>
                      <m:t>= </m:t>
                    </m:r>
                    <m:f>
                      <m:fPr>
                        <m:ctrlPr>
                          <a:rPr lang="en-US" b="1" i="1"/>
                        </m:ctrlPr>
                      </m:fPr>
                      <m:num>
                        <m:nary>
                          <m:naryPr>
                            <m:chr m:val="∑"/>
                            <m:limLoc m:val="undOvr"/>
                            <m:subHide m:val="on"/>
                            <m:supHide m:val="on"/>
                            <m:ctrlPr>
                              <a:rPr lang="en-US" b="1" i="1"/>
                            </m:ctrlPr>
                          </m:naryPr>
                          <m:sub/>
                          <m:sup/>
                          <m:e>
                            <m:r>
                              <a:rPr lang="en-US" b="1" i="1"/>
                              <m:t>𝑹</m:t>
                            </m:r>
                          </m:e>
                        </m:nary>
                      </m:num>
                      <m:den>
                        <m:r>
                          <a:rPr lang="en-US" b="1" i="1"/>
                          <m:t>𝒏</m:t>
                        </m:r>
                      </m:den>
                    </m:f>
                  </m:oMath>
                </a14:m>
                <a:r>
                  <a:rPr lang="en-US" b="1" dirty="0"/>
                  <a:t> ………………(2-3)                      R</a:t>
                </a:r>
                <a:r>
                  <a:rPr lang="ar-SA" b="1" i="1" dirty="0"/>
                  <a:t>  </a:t>
                </a:r>
                <a:endParaRPr lang="en-US" dirty="0"/>
              </a:p>
              <a:p>
                <a:r>
                  <a:rPr lang="en-US" b="1" dirty="0"/>
                  <a:t>D</a:t>
                </a:r>
                <a:r>
                  <a:rPr lang="en-US" b="1" baseline="-25000" dirty="0"/>
                  <a:t>4</a:t>
                </a:r>
                <a:r>
                  <a:rPr lang="en-US" dirty="0"/>
                  <a:t> ,</a:t>
                </a:r>
                <a:r>
                  <a:rPr lang="en-US" b="1" dirty="0"/>
                  <a:t> D</a:t>
                </a:r>
                <a:r>
                  <a:rPr lang="en-US" b="1" baseline="-25000" dirty="0"/>
                  <a:t>3</a:t>
                </a:r>
                <a:r>
                  <a:rPr lang="ar-SA" dirty="0"/>
                  <a:t> = ثوابت محسوبة على اساس ثلاث انحرافات معيارية لجحوم عينة مختلفة ويمكن استخراجها من جداول احصائية مُعدة مسبقاً، والجدول (1) يوضح قيم الثوابت .</a:t>
                </a:r>
                <a:endParaRPr lang="en-US" dirty="0"/>
              </a:p>
            </p:txBody>
          </p:sp>
        </mc:Choice>
        <mc:Fallback>
          <p:sp>
            <p:nvSpPr>
              <p:cNvPr id="3" name="عنصر نائب للمحتوى 2"/>
              <p:cNvSpPr>
                <a:spLocks noGrp="1" noRot="1" noChangeAspect="1" noMove="1" noResize="1" noEditPoints="1" noAdjustHandles="1" noChangeArrowheads="1" noChangeShapeType="1" noTextEdit="1"/>
              </p:cNvSpPr>
              <p:nvPr>
                <p:ph idx="1"/>
              </p:nvPr>
            </p:nvSpPr>
            <p:spPr>
              <a:xfrm>
                <a:off x="899592" y="1052736"/>
                <a:ext cx="8034096" cy="5195664"/>
              </a:xfrm>
              <a:blipFill rotWithShape="1">
                <a:blip r:embed="rId2"/>
                <a:stretch>
                  <a:fillRect l="-2428" t="-2582"/>
                </a:stretch>
              </a:blipFill>
            </p:spPr>
            <p:txBody>
              <a:bodyPr/>
              <a:lstStyle/>
              <a:p>
                <a:r>
                  <a:rPr lang="ar-IQ">
                    <a:noFill/>
                  </a:rPr>
                  <a:t> </a:t>
                </a:r>
              </a:p>
            </p:txBody>
          </p:sp>
        </mc:Fallback>
      </mc:AlternateContent>
    </p:spTree>
    <p:extLst>
      <p:ext uri="{BB962C8B-B14F-4D97-AF65-F5344CB8AC3E}">
        <p14:creationId xmlns:p14="http://schemas.microsoft.com/office/powerpoint/2010/main" val="4572024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75656" y="188640"/>
            <a:ext cx="7498080" cy="1143000"/>
          </a:xfrm>
        </p:spPr>
        <p:txBody>
          <a:bodyPr>
            <a:normAutofit/>
          </a:bodyPr>
          <a:lstStyle/>
          <a:p>
            <a:pPr lvl="0" algn="ctr" fontAlgn="base">
              <a:spcAft>
                <a:spcPct val="0"/>
              </a:spcAft>
            </a:pPr>
            <a:r>
              <a:rPr lang="ar-SA" sz="2800" b="1" dirty="0">
                <a:solidFill>
                  <a:schemeClr val="tx1"/>
                </a:solidFill>
                <a:effectLst/>
                <a:latin typeface="Simplified Arabic" pitchFamily="18" charset="-78"/>
                <a:ea typeface="Calibri" pitchFamily="34" charset="0"/>
                <a:cs typeface="Simplified Arabic" pitchFamily="18" charset="-78"/>
              </a:rPr>
              <a:t>جدول (</a:t>
            </a:r>
            <a:r>
              <a:rPr lang="en-US" sz="2800" b="1" dirty="0">
                <a:solidFill>
                  <a:schemeClr val="tx1"/>
                </a:solidFill>
                <a:effectLst/>
                <a:latin typeface="Simplified Arabic" pitchFamily="18" charset="-78"/>
                <a:ea typeface="Calibri" pitchFamily="34" charset="0"/>
                <a:cs typeface="Simplified Arabic" pitchFamily="18" charset="-78"/>
              </a:rPr>
              <a:t>1</a:t>
            </a:r>
            <a:r>
              <a:rPr lang="ar-SA" sz="2800" b="1" dirty="0">
                <a:solidFill>
                  <a:schemeClr val="tx1"/>
                </a:solidFill>
                <a:effectLst/>
                <a:latin typeface="Simplified Arabic" pitchFamily="18" charset="-78"/>
                <a:ea typeface="Calibri" pitchFamily="34" charset="0"/>
                <a:cs typeface="Simplified Arabic" pitchFamily="18" charset="-78"/>
              </a:rPr>
              <a:t>) قيم ثوابت </a:t>
            </a:r>
            <a:r>
              <a:rPr lang="en-US" sz="2800" b="1" dirty="0">
                <a:solidFill>
                  <a:schemeClr val="tx1"/>
                </a:solidFill>
                <a:effectLst/>
                <a:latin typeface="Times New Roman" pitchFamily="18" charset="0"/>
                <a:ea typeface="Calibri" pitchFamily="34" charset="0"/>
                <a:cs typeface="Times New Roman" pitchFamily="18" charset="0"/>
              </a:rPr>
              <a:t>D</a:t>
            </a:r>
            <a:r>
              <a:rPr lang="en-US" sz="2800" b="1" baseline="-30000" dirty="0">
                <a:solidFill>
                  <a:schemeClr val="tx1"/>
                </a:solidFill>
                <a:effectLst/>
                <a:latin typeface="Times New Roman" pitchFamily="18" charset="0"/>
                <a:ea typeface="Calibri" pitchFamily="34" charset="0"/>
                <a:cs typeface="Times New Roman" pitchFamily="18" charset="0"/>
              </a:rPr>
              <a:t>4</a:t>
            </a:r>
            <a:r>
              <a:rPr lang="en-US" sz="2800" b="1" dirty="0">
                <a:solidFill>
                  <a:schemeClr val="tx1"/>
                </a:solidFill>
                <a:effectLst/>
                <a:latin typeface="Times New Roman" pitchFamily="18" charset="0"/>
                <a:ea typeface="Calibri" pitchFamily="34" charset="0"/>
                <a:cs typeface="Times New Roman" pitchFamily="18" charset="0"/>
              </a:rPr>
              <a:t> ,D</a:t>
            </a:r>
            <a:r>
              <a:rPr lang="en-US" sz="2800" b="1" baseline="-30000" dirty="0">
                <a:solidFill>
                  <a:schemeClr val="tx1"/>
                </a:solidFill>
                <a:effectLst/>
                <a:latin typeface="Times New Roman" pitchFamily="18" charset="0"/>
                <a:ea typeface="Calibri" pitchFamily="34" charset="0"/>
                <a:cs typeface="Times New Roman" pitchFamily="18" charset="0"/>
              </a:rPr>
              <a:t>3</a:t>
            </a:r>
            <a:r>
              <a:rPr lang="en-US" sz="2800" b="1" dirty="0">
                <a:solidFill>
                  <a:schemeClr val="tx1"/>
                </a:solidFill>
                <a:effectLst/>
                <a:latin typeface="Times New Roman" pitchFamily="18" charset="0"/>
                <a:ea typeface="Calibri" pitchFamily="34" charset="0"/>
                <a:cs typeface="Times New Roman" pitchFamily="18" charset="0"/>
              </a:rPr>
              <a:t>, A</a:t>
            </a:r>
            <a:r>
              <a:rPr lang="en-US" sz="2800" b="1" baseline="-30000" dirty="0">
                <a:solidFill>
                  <a:schemeClr val="tx1"/>
                </a:solidFill>
                <a:effectLst/>
                <a:latin typeface="Times New Roman" pitchFamily="18" charset="0"/>
                <a:ea typeface="Calibri" pitchFamily="34" charset="0"/>
                <a:cs typeface="Times New Roman" pitchFamily="18" charset="0"/>
              </a:rPr>
              <a:t>2</a:t>
            </a:r>
            <a:endParaRPr lang="en-US" sz="2800" dirty="0">
              <a:solidFill>
                <a:schemeClr val="tx1"/>
              </a:solidFill>
              <a:effectLst/>
              <a:latin typeface="Arial" pitchFamily="34" charset="0"/>
              <a:cs typeface="Arial" pitchFamily="34" charset="0"/>
            </a:endParaRP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4104873794"/>
              </p:ext>
            </p:extLst>
          </p:nvPr>
        </p:nvGraphicFramePr>
        <p:xfrm>
          <a:off x="1187623" y="1620758"/>
          <a:ext cx="7200801" cy="4112498"/>
        </p:xfrm>
        <a:graphic>
          <a:graphicData uri="http://schemas.openxmlformats.org/drawingml/2006/table">
            <a:tbl>
              <a:tblPr rtl="1" firstRow="1" firstCol="1" bandRow="1">
                <a:tableStyleId>{5C22544A-7EE6-4342-B048-85BDC9FD1C3A}</a:tableStyleId>
              </a:tblPr>
              <a:tblGrid>
                <a:gridCol w="1847290"/>
                <a:gridCol w="1819086"/>
                <a:gridCol w="1620659"/>
                <a:gridCol w="1913766"/>
              </a:tblGrid>
              <a:tr h="431396">
                <a:tc>
                  <a:txBody>
                    <a:bodyPr/>
                    <a:lstStyle/>
                    <a:p>
                      <a:pPr algn="ctr" rtl="1">
                        <a:lnSpc>
                          <a:spcPct val="115000"/>
                        </a:lnSpc>
                        <a:spcAft>
                          <a:spcPts val="0"/>
                        </a:spcAft>
                      </a:pPr>
                      <a:r>
                        <a:rPr lang="ar-SA" sz="1400" dirty="0">
                          <a:effectLst/>
                        </a:rPr>
                        <a:t>حجم العينة (</a:t>
                      </a:r>
                      <a:r>
                        <a:rPr lang="en-US" sz="1400" dirty="0">
                          <a:effectLst/>
                        </a:rPr>
                        <a:t>N</a:t>
                      </a:r>
                      <a:r>
                        <a:rPr lang="ar-SA" sz="1400" dirty="0">
                          <a:effectLst/>
                        </a:rPr>
                        <a:t> )</a:t>
                      </a:r>
                      <a:endParaRPr lang="en-US" sz="1100" dirty="0">
                        <a:effectLst/>
                        <a:latin typeface="Calibri"/>
                        <a:ea typeface="Calibri"/>
                        <a:cs typeface="Arial"/>
                      </a:endParaRPr>
                    </a:p>
                  </a:txBody>
                  <a:tcPr marL="68580" marR="68580" marT="0" marB="0"/>
                </a:tc>
                <a:tc>
                  <a:txBody>
                    <a:bodyPr/>
                    <a:lstStyle/>
                    <a:p>
                      <a:pPr algn="ctr" rtl="1">
                        <a:lnSpc>
                          <a:spcPct val="115000"/>
                        </a:lnSpc>
                        <a:spcAft>
                          <a:spcPts val="0"/>
                        </a:spcAft>
                      </a:pPr>
                      <a:r>
                        <a:rPr lang="en-US" sz="1400">
                          <a:effectLst/>
                        </a:rPr>
                        <a:t>A</a:t>
                      </a:r>
                      <a:r>
                        <a:rPr lang="en-US" sz="1400" baseline="-25000">
                          <a:effectLst/>
                        </a:rPr>
                        <a:t>2</a:t>
                      </a:r>
                      <a:endParaRPr lang="en-US" sz="1100">
                        <a:effectLst/>
                        <a:latin typeface="Calibri"/>
                        <a:ea typeface="Calibri"/>
                        <a:cs typeface="Arial"/>
                      </a:endParaRPr>
                    </a:p>
                  </a:txBody>
                  <a:tcPr marL="68580" marR="68580" marT="0" marB="0"/>
                </a:tc>
                <a:tc>
                  <a:txBody>
                    <a:bodyPr/>
                    <a:lstStyle/>
                    <a:p>
                      <a:pPr algn="ctr" rtl="1">
                        <a:lnSpc>
                          <a:spcPct val="115000"/>
                        </a:lnSpc>
                        <a:spcAft>
                          <a:spcPts val="0"/>
                        </a:spcAft>
                      </a:pPr>
                      <a:r>
                        <a:rPr lang="en-US" sz="1400">
                          <a:effectLst/>
                        </a:rPr>
                        <a:t>D</a:t>
                      </a:r>
                      <a:r>
                        <a:rPr lang="en-US" sz="1400" baseline="-25000">
                          <a:effectLst/>
                        </a:rPr>
                        <a:t>3</a:t>
                      </a:r>
                      <a:endParaRPr lang="en-US" sz="1100">
                        <a:effectLst/>
                        <a:latin typeface="Calibri"/>
                        <a:ea typeface="Calibri"/>
                        <a:cs typeface="Arial"/>
                      </a:endParaRPr>
                    </a:p>
                  </a:txBody>
                  <a:tcPr marL="68580" marR="68580" marT="0" marB="0"/>
                </a:tc>
                <a:tc>
                  <a:txBody>
                    <a:bodyPr/>
                    <a:lstStyle/>
                    <a:p>
                      <a:pPr algn="ctr" rtl="1">
                        <a:lnSpc>
                          <a:spcPct val="115000"/>
                        </a:lnSpc>
                        <a:spcAft>
                          <a:spcPts val="0"/>
                        </a:spcAft>
                      </a:pPr>
                      <a:r>
                        <a:rPr lang="en-US" sz="1400">
                          <a:effectLst/>
                        </a:rPr>
                        <a:t>D</a:t>
                      </a:r>
                      <a:r>
                        <a:rPr lang="en-US" sz="1400" baseline="-25000">
                          <a:effectLst/>
                        </a:rPr>
                        <a:t>4</a:t>
                      </a:r>
                      <a:endParaRPr lang="en-US" sz="1100">
                        <a:effectLst/>
                        <a:latin typeface="Calibri"/>
                        <a:ea typeface="Calibri"/>
                        <a:cs typeface="Arial"/>
                      </a:endParaRPr>
                    </a:p>
                  </a:txBody>
                  <a:tcPr marL="68580" marR="68580" marT="0" marB="0"/>
                </a:tc>
              </a:tr>
              <a:tr h="431396">
                <a:tc>
                  <a:txBody>
                    <a:bodyPr/>
                    <a:lstStyle/>
                    <a:p>
                      <a:pPr algn="ctr" rtl="1">
                        <a:lnSpc>
                          <a:spcPct val="115000"/>
                        </a:lnSpc>
                        <a:spcAft>
                          <a:spcPts val="0"/>
                        </a:spcAft>
                      </a:pPr>
                      <a:r>
                        <a:rPr lang="ar-SA" sz="1400">
                          <a:effectLst/>
                        </a:rPr>
                        <a:t>2</a:t>
                      </a:r>
                      <a:endParaRPr lang="en-US" sz="1100">
                        <a:effectLst/>
                        <a:latin typeface="Calibri"/>
                        <a:ea typeface="Calibri"/>
                        <a:cs typeface="Arial"/>
                      </a:endParaRPr>
                    </a:p>
                  </a:txBody>
                  <a:tcPr marL="68580" marR="68580" marT="0" marB="0"/>
                </a:tc>
                <a:tc>
                  <a:txBody>
                    <a:bodyPr/>
                    <a:lstStyle/>
                    <a:p>
                      <a:pPr algn="ctr" rtl="1">
                        <a:lnSpc>
                          <a:spcPct val="115000"/>
                        </a:lnSpc>
                        <a:spcAft>
                          <a:spcPts val="0"/>
                        </a:spcAft>
                      </a:pPr>
                      <a:r>
                        <a:rPr lang="ar-SA" sz="1400">
                          <a:effectLst/>
                        </a:rPr>
                        <a:t>1.880</a:t>
                      </a:r>
                      <a:endParaRPr lang="en-US" sz="1100">
                        <a:effectLst/>
                        <a:latin typeface="Calibri"/>
                        <a:ea typeface="Calibri"/>
                        <a:cs typeface="Arial"/>
                      </a:endParaRPr>
                    </a:p>
                  </a:txBody>
                  <a:tcPr marL="68580" marR="68580" marT="0" marB="0"/>
                </a:tc>
                <a:tc>
                  <a:txBody>
                    <a:bodyPr/>
                    <a:lstStyle/>
                    <a:p>
                      <a:pPr algn="ctr" rtl="1">
                        <a:lnSpc>
                          <a:spcPct val="115000"/>
                        </a:lnSpc>
                        <a:spcAft>
                          <a:spcPts val="0"/>
                        </a:spcAft>
                      </a:pPr>
                      <a:r>
                        <a:rPr lang="en-US" sz="1400" dirty="0">
                          <a:effectLst/>
                        </a:rPr>
                        <a:t>0</a:t>
                      </a:r>
                      <a:endParaRPr lang="en-US" sz="1100" dirty="0">
                        <a:effectLst/>
                        <a:latin typeface="Calibri"/>
                        <a:ea typeface="Calibri"/>
                        <a:cs typeface="Arial"/>
                      </a:endParaRPr>
                    </a:p>
                  </a:txBody>
                  <a:tcPr marL="68580" marR="68580" marT="0" marB="0"/>
                </a:tc>
                <a:tc>
                  <a:txBody>
                    <a:bodyPr/>
                    <a:lstStyle/>
                    <a:p>
                      <a:pPr algn="ctr" rtl="1">
                        <a:lnSpc>
                          <a:spcPct val="115000"/>
                        </a:lnSpc>
                        <a:spcAft>
                          <a:spcPts val="0"/>
                        </a:spcAft>
                      </a:pPr>
                      <a:r>
                        <a:rPr lang="en-US" sz="1400">
                          <a:effectLst/>
                        </a:rPr>
                        <a:t>3.267</a:t>
                      </a:r>
                      <a:endParaRPr lang="en-US" sz="1100">
                        <a:effectLst/>
                        <a:latin typeface="Calibri"/>
                        <a:ea typeface="Calibri"/>
                        <a:cs typeface="Arial"/>
                      </a:endParaRPr>
                    </a:p>
                  </a:txBody>
                  <a:tcPr marL="68580" marR="68580" marT="0" marB="0"/>
                </a:tc>
              </a:tr>
              <a:tr h="431396">
                <a:tc>
                  <a:txBody>
                    <a:bodyPr/>
                    <a:lstStyle/>
                    <a:p>
                      <a:pPr algn="ctr" rtl="1">
                        <a:lnSpc>
                          <a:spcPct val="115000"/>
                        </a:lnSpc>
                        <a:spcAft>
                          <a:spcPts val="0"/>
                        </a:spcAft>
                      </a:pPr>
                      <a:r>
                        <a:rPr lang="ar-SA" sz="1400">
                          <a:effectLst/>
                        </a:rPr>
                        <a:t>3</a:t>
                      </a:r>
                      <a:endParaRPr lang="en-US" sz="1100">
                        <a:effectLst/>
                        <a:latin typeface="Calibri"/>
                        <a:ea typeface="Calibri"/>
                        <a:cs typeface="Arial"/>
                      </a:endParaRPr>
                    </a:p>
                  </a:txBody>
                  <a:tcPr marL="68580" marR="68580" marT="0" marB="0"/>
                </a:tc>
                <a:tc>
                  <a:txBody>
                    <a:bodyPr/>
                    <a:lstStyle/>
                    <a:p>
                      <a:pPr algn="ctr" rtl="1">
                        <a:lnSpc>
                          <a:spcPct val="115000"/>
                        </a:lnSpc>
                        <a:spcAft>
                          <a:spcPts val="0"/>
                        </a:spcAft>
                      </a:pPr>
                      <a:r>
                        <a:rPr lang="en-US" sz="1400">
                          <a:effectLst/>
                        </a:rPr>
                        <a:t>1.023</a:t>
                      </a:r>
                      <a:endParaRPr lang="en-US" sz="1100">
                        <a:effectLst/>
                        <a:latin typeface="Calibri"/>
                        <a:ea typeface="Calibri"/>
                        <a:cs typeface="Arial"/>
                      </a:endParaRPr>
                    </a:p>
                  </a:txBody>
                  <a:tcPr marL="68580" marR="68580" marT="0" marB="0"/>
                </a:tc>
                <a:tc>
                  <a:txBody>
                    <a:bodyPr/>
                    <a:lstStyle/>
                    <a:p>
                      <a:pPr algn="ctr" rtl="1">
                        <a:lnSpc>
                          <a:spcPct val="115000"/>
                        </a:lnSpc>
                        <a:spcAft>
                          <a:spcPts val="0"/>
                        </a:spcAft>
                      </a:pPr>
                      <a:r>
                        <a:rPr lang="ar-SA" sz="1400">
                          <a:effectLst/>
                        </a:rPr>
                        <a:t>0</a:t>
                      </a:r>
                      <a:endParaRPr lang="en-US" sz="1100">
                        <a:effectLst/>
                        <a:latin typeface="Calibri"/>
                        <a:ea typeface="Calibri"/>
                        <a:cs typeface="Arial"/>
                      </a:endParaRPr>
                    </a:p>
                  </a:txBody>
                  <a:tcPr marL="68580" marR="68580" marT="0" marB="0"/>
                </a:tc>
                <a:tc>
                  <a:txBody>
                    <a:bodyPr/>
                    <a:lstStyle/>
                    <a:p>
                      <a:pPr algn="ctr" rtl="1">
                        <a:lnSpc>
                          <a:spcPct val="115000"/>
                        </a:lnSpc>
                        <a:spcAft>
                          <a:spcPts val="0"/>
                        </a:spcAft>
                      </a:pPr>
                      <a:r>
                        <a:rPr lang="en-US" sz="1400">
                          <a:effectLst/>
                        </a:rPr>
                        <a:t>2.575</a:t>
                      </a:r>
                      <a:endParaRPr lang="en-US" sz="1100">
                        <a:effectLst/>
                        <a:latin typeface="Calibri"/>
                        <a:ea typeface="Calibri"/>
                        <a:cs typeface="Arial"/>
                      </a:endParaRPr>
                    </a:p>
                  </a:txBody>
                  <a:tcPr marL="68580" marR="68580" marT="0" marB="0"/>
                </a:tc>
              </a:tr>
              <a:tr h="431396">
                <a:tc>
                  <a:txBody>
                    <a:bodyPr/>
                    <a:lstStyle/>
                    <a:p>
                      <a:pPr algn="ctr" rtl="1">
                        <a:lnSpc>
                          <a:spcPct val="115000"/>
                        </a:lnSpc>
                        <a:spcAft>
                          <a:spcPts val="0"/>
                        </a:spcAft>
                      </a:pPr>
                      <a:r>
                        <a:rPr lang="ar-SA" sz="1400">
                          <a:effectLst/>
                        </a:rPr>
                        <a:t>4</a:t>
                      </a:r>
                      <a:endParaRPr lang="en-US" sz="1100">
                        <a:effectLst/>
                        <a:latin typeface="Calibri"/>
                        <a:ea typeface="Calibri"/>
                        <a:cs typeface="Arial"/>
                      </a:endParaRPr>
                    </a:p>
                  </a:txBody>
                  <a:tcPr marL="68580" marR="68580" marT="0" marB="0"/>
                </a:tc>
                <a:tc>
                  <a:txBody>
                    <a:bodyPr/>
                    <a:lstStyle/>
                    <a:p>
                      <a:pPr algn="ctr" rtl="1">
                        <a:lnSpc>
                          <a:spcPct val="115000"/>
                        </a:lnSpc>
                        <a:spcAft>
                          <a:spcPts val="0"/>
                        </a:spcAft>
                      </a:pPr>
                      <a:r>
                        <a:rPr lang="en-US" sz="1400" dirty="0">
                          <a:effectLst/>
                        </a:rPr>
                        <a:t>1.729</a:t>
                      </a:r>
                      <a:endParaRPr lang="en-US" sz="1100" dirty="0">
                        <a:effectLst/>
                        <a:latin typeface="Calibri"/>
                        <a:ea typeface="Calibri"/>
                        <a:cs typeface="Arial"/>
                      </a:endParaRPr>
                    </a:p>
                  </a:txBody>
                  <a:tcPr marL="68580" marR="68580" marT="0" marB="0"/>
                </a:tc>
                <a:tc>
                  <a:txBody>
                    <a:bodyPr/>
                    <a:lstStyle/>
                    <a:p>
                      <a:pPr algn="ctr" rtl="1">
                        <a:lnSpc>
                          <a:spcPct val="115000"/>
                        </a:lnSpc>
                        <a:spcAft>
                          <a:spcPts val="0"/>
                        </a:spcAft>
                      </a:pPr>
                      <a:r>
                        <a:rPr lang="ar-SA" sz="1400" dirty="0">
                          <a:effectLst/>
                        </a:rPr>
                        <a:t>0</a:t>
                      </a:r>
                      <a:endParaRPr lang="en-US" sz="1100" dirty="0">
                        <a:effectLst/>
                        <a:latin typeface="Calibri"/>
                        <a:ea typeface="Calibri"/>
                        <a:cs typeface="Arial"/>
                      </a:endParaRPr>
                    </a:p>
                  </a:txBody>
                  <a:tcPr marL="68580" marR="68580" marT="0" marB="0"/>
                </a:tc>
                <a:tc>
                  <a:txBody>
                    <a:bodyPr/>
                    <a:lstStyle/>
                    <a:p>
                      <a:pPr algn="ctr" rtl="1">
                        <a:lnSpc>
                          <a:spcPct val="115000"/>
                        </a:lnSpc>
                        <a:spcAft>
                          <a:spcPts val="0"/>
                        </a:spcAft>
                      </a:pPr>
                      <a:r>
                        <a:rPr lang="en-US" sz="1400">
                          <a:effectLst/>
                        </a:rPr>
                        <a:t>2.282</a:t>
                      </a:r>
                      <a:endParaRPr lang="en-US" sz="1100">
                        <a:effectLst/>
                        <a:latin typeface="Calibri"/>
                        <a:ea typeface="Calibri"/>
                        <a:cs typeface="Arial"/>
                      </a:endParaRPr>
                    </a:p>
                  </a:txBody>
                  <a:tcPr marL="68580" marR="68580" marT="0" marB="0"/>
                </a:tc>
              </a:tr>
              <a:tr h="431396">
                <a:tc>
                  <a:txBody>
                    <a:bodyPr/>
                    <a:lstStyle/>
                    <a:p>
                      <a:pPr algn="ctr" rtl="1">
                        <a:lnSpc>
                          <a:spcPct val="115000"/>
                        </a:lnSpc>
                        <a:spcAft>
                          <a:spcPts val="0"/>
                        </a:spcAft>
                      </a:pPr>
                      <a:r>
                        <a:rPr lang="ar-SA" sz="1400">
                          <a:effectLst/>
                        </a:rPr>
                        <a:t>5</a:t>
                      </a:r>
                      <a:endParaRPr lang="en-US" sz="1100">
                        <a:effectLst/>
                        <a:latin typeface="Calibri"/>
                        <a:ea typeface="Calibri"/>
                        <a:cs typeface="Arial"/>
                      </a:endParaRPr>
                    </a:p>
                  </a:txBody>
                  <a:tcPr marL="68580" marR="68580" marT="0" marB="0"/>
                </a:tc>
                <a:tc>
                  <a:txBody>
                    <a:bodyPr/>
                    <a:lstStyle/>
                    <a:p>
                      <a:pPr algn="ctr" rtl="1">
                        <a:lnSpc>
                          <a:spcPct val="115000"/>
                        </a:lnSpc>
                        <a:spcAft>
                          <a:spcPts val="0"/>
                        </a:spcAft>
                      </a:pPr>
                      <a:r>
                        <a:rPr lang="en-US" sz="1400">
                          <a:effectLst/>
                        </a:rPr>
                        <a:t>1.577</a:t>
                      </a:r>
                      <a:endParaRPr lang="en-US" sz="1100">
                        <a:effectLst/>
                        <a:latin typeface="Calibri"/>
                        <a:ea typeface="Calibri"/>
                        <a:cs typeface="Arial"/>
                      </a:endParaRPr>
                    </a:p>
                  </a:txBody>
                  <a:tcPr marL="68580" marR="68580" marT="0" marB="0"/>
                </a:tc>
                <a:tc>
                  <a:txBody>
                    <a:bodyPr/>
                    <a:lstStyle/>
                    <a:p>
                      <a:pPr algn="ctr" rtl="1">
                        <a:lnSpc>
                          <a:spcPct val="115000"/>
                        </a:lnSpc>
                        <a:spcAft>
                          <a:spcPts val="0"/>
                        </a:spcAft>
                      </a:pPr>
                      <a:r>
                        <a:rPr lang="ar-SA" sz="1400">
                          <a:effectLst/>
                        </a:rPr>
                        <a:t>0</a:t>
                      </a:r>
                      <a:endParaRPr lang="en-US" sz="1100">
                        <a:effectLst/>
                        <a:latin typeface="Calibri"/>
                        <a:ea typeface="Calibri"/>
                        <a:cs typeface="Arial"/>
                      </a:endParaRPr>
                    </a:p>
                  </a:txBody>
                  <a:tcPr marL="68580" marR="68580" marT="0" marB="0"/>
                </a:tc>
                <a:tc>
                  <a:txBody>
                    <a:bodyPr/>
                    <a:lstStyle/>
                    <a:p>
                      <a:pPr algn="ctr" rtl="1">
                        <a:lnSpc>
                          <a:spcPct val="115000"/>
                        </a:lnSpc>
                        <a:spcAft>
                          <a:spcPts val="0"/>
                        </a:spcAft>
                      </a:pPr>
                      <a:r>
                        <a:rPr lang="en-US" sz="1400">
                          <a:effectLst/>
                        </a:rPr>
                        <a:t>2.115</a:t>
                      </a:r>
                      <a:endParaRPr lang="en-US" sz="1100">
                        <a:effectLst/>
                        <a:latin typeface="Calibri"/>
                        <a:ea typeface="Calibri"/>
                        <a:cs typeface="Arial"/>
                      </a:endParaRPr>
                    </a:p>
                  </a:txBody>
                  <a:tcPr marL="68580" marR="68580" marT="0" marB="0"/>
                </a:tc>
              </a:tr>
              <a:tr h="431396">
                <a:tc>
                  <a:txBody>
                    <a:bodyPr/>
                    <a:lstStyle/>
                    <a:p>
                      <a:pPr algn="ctr" rtl="1">
                        <a:lnSpc>
                          <a:spcPct val="115000"/>
                        </a:lnSpc>
                        <a:spcAft>
                          <a:spcPts val="0"/>
                        </a:spcAft>
                      </a:pPr>
                      <a:r>
                        <a:rPr lang="ar-SA" sz="1400">
                          <a:effectLst/>
                        </a:rPr>
                        <a:t>6</a:t>
                      </a:r>
                      <a:endParaRPr lang="en-US" sz="1100">
                        <a:effectLst/>
                        <a:latin typeface="Calibri"/>
                        <a:ea typeface="Calibri"/>
                        <a:cs typeface="Arial"/>
                      </a:endParaRPr>
                    </a:p>
                  </a:txBody>
                  <a:tcPr marL="68580" marR="68580" marT="0" marB="0"/>
                </a:tc>
                <a:tc>
                  <a:txBody>
                    <a:bodyPr/>
                    <a:lstStyle/>
                    <a:p>
                      <a:pPr algn="ctr" rtl="1">
                        <a:lnSpc>
                          <a:spcPct val="115000"/>
                        </a:lnSpc>
                        <a:spcAft>
                          <a:spcPts val="0"/>
                        </a:spcAft>
                      </a:pPr>
                      <a:r>
                        <a:rPr lang="en-US" sz="1400">
                          <a:effectLst/>
                        </a:rPr>
                        <a:t>0. 483</a:t>
                      </a:r>
                      <a:endParaRPr lang="en-US" sz="1100">
                        <a:effectLst/>
                        <a:latin typeface="Calibri"/>
                        <a:ea typeface="Calibri"/>
                        <a:cs typeface="Arial"/>
                      </a:endParaRPr>
                    </a:p>
                  </a:txBody>
                  <a:tcPr marL="68580" marR="68580" marT="0" marB="0"/>
                </a:tc>
                <a:tc>
                  <a:txBody>
                    <a:bodyPr/>
                    <a:lstStyle/>
                    <a:p>
                      <a:pPr algn="ctr" rtl="1">
                        <a:lnSpc>
                          <a:spcPct val="115000"/>
                        </a:lnSpc>
                        <a:spcAft>
                          <a:spcPts val="0"/>
                        </a:spcAft>
                      </a:pPr>
                      <a:r>
                        <a:rPr lang="ar-SA" sz="1400">
                          <a:effectLst/>
                        </a:rPr>
                        <a:t>0</a:t>
                      </a:r>
                      <a:endParaRPr lang="en-US" sz="1100">
                        <a:effectLst/>
                        <a:latin typeface="Calibri"/>
                        <a:ea typeface="Calibri"/>
                        <a:cs typeface="Arial"/>
                      </a:endParaRPr>
                    </a:p>
                  </a:txBody>
                  <a:tcPr marL="68580" marR="68580" marT="0" marB="0"/>
                </a:tc>
                <a:tc>
                  <a:txBody>
                    <a:bodyPr/>
                    <a:lstStyle/>
                    <a:p>
                      <a:pPr algn="ctr" rtl="1">
                        <a:lnSpc>
                          <a:spcPct val="115000"/>
                        </a:lnSpc>
                        <a:spcAft>
                          <a:spcPts val="0"/>
                        </a:spcAft>
                      </a:pPr>
                      <a:r>
                        <a:rPr lang="en-US" sz="1400">
                          <a:effectLst/>
                        </a:rPr>
                        <a:t>2.004</a:t>
                      </a:r>
                      <a:endParaRPr lang="en-US" sz="1100">
                        <a:effectLst/>
                        <a:latin typeface="Calibri"/>
                        <a:ea typeface="Calibri"/>
                        <a:cs typeface="Arial"/>
                      </a:endParaRPr>
                    </a:p>
                  </a:txBody>
                  <a:tcPr marL="68580" marR="68580" marT="0" marB="0"/>
                </a:tc>
              </a:tr>
              <a:tr h="431396">
                <a:tc>
                  <a:txBody>
                    <a:bodyPr/>
                    <a:lstStyle/>
                    <a:p>
                      <a:pPr algn="ctr" rtl="1">
                        <a:lnSpc>
                          <a:spcPct val="115000"/>
                        </a:lnSpc>
                        <a:spcAft>
                          <a:spcPts val="0"/>
                        </a:spcAft>
                      </a:pPr>
                      <a:r>
                        <a:rPr lang="ar-SA" sz="1400">
                          <a:effectLst/>
                        </a:rPr>
                        <a:t>7</a:t>
                      </a:r>
                      <a:endParaRPr lang="en-US" sz="1100">
                        <a:effectLst/>
                        <a:latin typeface="Calibri"/>
                        <a:ea typeface="Calibri"/>
                        <a:cs typeface="Arial"/>
                      </a:endParaRPr>
                    </a:p>
                  </a:txBody>
                  <a:tcPr marL="68580" marR="68580" marT="0" marB="0"/>
                </a:tc>
                <a:tc>
                  <a:txBody>
                    <a:bodyPr/>
                    <a:lstStyle/>
                    <a:p>
                      <a:pPr algn="ctr" rtl="1">
                        <a:lnSpc>
                          <a:spcPct val="115000"/>
                        </a:lnSpc>
                        <a:spcAft>
                          <a:spcPts val="0"/>
                        </a:spcAft>
                      </a:pPr>
                      <a:r>
                        <a:rPr lang="en-US" sz="1400">
                          <a:effectLst/>
                        </a:rPr>
                        <a:t>0.419</a:t>
                      </a:r>
                      <a:endParaRPr lang="en-US" sz="1100">
                        <a:effectLst/>
                        <a:latin typeface="Calibri"/>
                        <a:ea typeface="Calibri"/>
                        <a:cs typeface="Arial"/>
                      </a:endParaRPr>
                    </a:p>
                  </a:txBody>
                  <a:tcPr marL="68580" marR="68580" marT="0" marB="0"/>
                </a:tc>
                <a:tc>
                  <a:txBody>
                    <a:bodyPr/>
                    <a:lstStyle/>
                    <a:p>
                      <a:pPr algn="ctr" rtl="1">
                        <a:lnSpc>
                          <a:spcPct val="115000"/>
                        </a:lnSpc>
                        <a:spcAft>
                          <a:spcPts val="0"/>
                        </a:spcAft>
                      </a:pPr>
                      <a:r>
                        <a:rPr lang="en-US" sz="1400">
                          <a:effectLst/>
                        </a:rPr>
                        <a:t>0.079</a:t>
                      </a:r>
                      <a:endParaRPr lang="en-US" sz="1100">
                        <a:effectLst/>
                        <a:latin typeface="Calibri"/>
                        <a:ea typeface="Calibri"/>
                        <a:cs typeface="Arial"/>
                      </a:endParaRPr>
                    </a:p>
                  </a:txBody>
                  <a:tcPr marL="68580" marR="68580" marT="0" marB="0"/>
                </a:tc>
                <a:tc>
                  <a:txBody>
                    <a:bodyPr/>
                    <a:lstStyle/>
                    <a:p>
                      <a:pPr algn="ctr" rtl="1">
                        <a:lnSpc>
                          <a:spcPct val="115000"/>
                        </a:lnSpc>
                        <a:spcAft>
                          <a:spcPts val="0"/>
                        </a:spcAft>
                      </a:pPr>
                      <a:r>
                        <a:rPr lang="en-US" sz="1400">
                          <a:effectLst/>
                        </a:rPr>
                        <a:t>1.924</a:t>
                      </a:r>
                      <a:endParaRPr lang="en-US" sz="1100">
                        <a:effectLst/>
                        <a:latin typeface="Calibri"/>
                        <a:ea typeface="Calibri"/>
                        <a:cs typeface="Arial"/>
                      </a:endParaRPr>
                    </a:p>
                  </a:txBody>
                  <a:tcPr marL="68580" marR="68580" marT="0" marB="0"/>
                </a:tc>
              </a:tr>
              <a:tr h="431396">
                <a:tc>
                  <a:txBody>
                    <a:bodyPr/>
                    <a:lstStyle/>
                    <a:p>
                      <a:pPr algn="ctr" rtl="1">
                        <a:lnSpc>
                          <a:spcPct val="115000"/>
                        </a:lnSpc>
                        <a:spcAft>
                          <a:spcPts val="0"/>
                        </a:spcAft>
                      </a:pPr>
                      <a:r>
                        <a:rPr lang="ar-SA" sz="1400">
                          <a:effectLst/>
                        </a:rPr>
                        <a:t>8</a:t>
                      </a:r>
                      <a:endParaRPr lang="en-US" sz="1100">
                        <a:effectLst/>
                        <a:latin typeface="Calibri"/>
                        <a:ea typeface="Calibri"/>
                        <a:cs typeface="Arial"/>
                      </a:endParaRPr>
                    </a:p>
                  </a:txBody>
                  <a:tcPr marL="68580" marR="68580" marT="0" marB="0"/>
                </a:tc>
                <a:tc>
                  <a:txBody>
                    <a:bodyPr/>
                    <a:lstStyle/>
                    <a:p>
                      <a:pPr algn="ctr" rtl="1">
                        <a:lnSpc>
                          <a:spcPct val="115000"/>
                        </a:lnSpc>
                        <a:spcAft>
                          <a:spcPts val="0"/>
                        </a:spcAft>
                      </a:pPr>
                      <a:r>
                        <a:rPr lang="en-US" sz="1400">
                          <a:effectLst/>
                        </a:rPr>
                        <a:t>0.373</a:t>
                      </a:r>
                      <a:endParaRPr lang="en-US" sz="1100">
                        <a:effectLst/>
                        <a:latin typeface="Calibri"/>
                        <a:ea typeface="Calibri"/>
                        <a:cs typeface="Arial"/>
                      </a:endParaRPr>
                    </a:p>
                  </a:txBody>
                  <a:tcPr marL="68580" marR="68580" marT="0" marB="0"/>
                </a:tc>
                <a:tc>
                  <a:txBody>
                    <a:bodyPr/>
                    <a:lstStyle/>
                    <a:p>
                      <a:pPr algn="ctr" rtl="1">
                        <a:lnSpc>
                          <a:spcPct val="115000"/>
                        </a:lnSpc>
                        <a:spcAft>
                          <a:spcPts val="0"/>
                        </a:spcAft>
                      </a:pPr>
                      <a:r>
                        <a:rPr lang="en-US" sz="1400">
                          <a:effectLst/>
                        </a:rPr>
                        <a:t>0.136</a:t>
                      </a:r>
                      <a:endParaRPr lang="en-US" sz="1100">
                        <a:effectLst/>
                        <a:latin typeface="Calibri"/>
                        <a:ea typeface="Calibri"/>
                        <a:cs typeface="Arial"/>
                      </a:endParaRPr>
                    </a:p>
                  </a:txBody>
                  <a:tcPr marL="68580" marR="68580" marT="0" marB="0"/>
                </a:tc>
                <a:tc>
                  <a:txBody>
                    <a:bodyPr/>
                    <a:lstStyle/>
                    <a:p>
                      <a:pPr algn="ctr" rtl="1">
                        <a:lnSpc>
                          <a:spcPct val="115000"/>
                        </a:lnSpc>
                        <a:spcAft>
                          <a:spcPts val="0"/>
                        </a:spcAft>
                      </a:pPr>
                      <a:r>
                        <a:rPr lang="en-US" sz="1400">
                          <a:effectLst/>
                        </a:rPr>
                        <a:t>1.864</a:t>
                      </a:r>
                      <a:endParaRPr lang="en-US" sz="1100">
                        <a:effectLst/>
                        <a:latin typeface="Calibri"/>
                        <a:ea typeface="Calibri"/>
                        <a:cs typeface="Arial"/>
                      </a:endParaRPr>
                    </a:p>
                  </a:txBody>
                  <a:tcPr marL="68580" marR="68580" marT="0" marB="0"/>
                </a:tc>
              </a:tr>
              <a:tr h="431396">
                <a:tc>
                  <a:txBody>
                    <a:bodyPr/>
                    <a:lstStyle/>
                    <a:p>
                      <a:pPr algn="ctr" rtl="1">
                        <a:lnSpc>
                          <a:spcPct val="115000"/>
                        </a:lnSpc>
                        <a:spcAft>
                          <a:spcPts val="0"/>
                        </a:spcAft>
                      </a:pPr>
                      <a:r>
                        <a:rPr lang="ar-SA" sz="1400">
                          <a:effectLst/>
                        </a:rPr>
                        <a:t>9</a:t>
                      </a:r>
                      <a:endParaRPr lang="en-US" sz="1100">
                        <a:effectLst/>
                        <a:latin typeface="Calibri"/>
                        <a:ea typeface="Calibri"/>
                        <a:cs typeface="Arial"/>
                      </a:endParaRPr>
                    </a:p>
                  </a:txBody>
                  <a:tcPr marL="68580" marR="68580" marT="0" marB="0"/>
                </a:tc>
                <a:tc>
                  <a:txBody>
                    <a:bodyPr/>
                    <a:lstStyle/>
                    <a:p>
                      <a:pPr algn="ctr" rtl="1">
                        <a:lnSpc>
                          <a:spcPct val="115000"/>
                        </a:lnSpc>
                        <a:spcAft>
                          <a:spcPts val="0"/>
                        </a:spcAft>
                      </a:pPr>
                      <a:r>
                        <a:rPr lang="en-US" sz="1400">
                          <a:effectLst/>
                        </a:rPr>
                        <a:t>0.337</a:t>
                      </a:r>
                      <a:endParaRPr lang="en-US" sz="1100">
                        <a:effectLst/>
                        <a:latin typeface="Calibri"/>
                        <a:ea typeface="Calibri"/>
                        <a:cs typeface="Arial"/>
                      </a:endParaRPr>
                    </a:p>
                  </a:txBody>
                  <a:tcPr marL="68580" marR="68580" marT="0" marB="0"/>
                </a:tc>
                <a:tc>
                  <a:txBody>
                    <a:bodyPr/>
                    <a:lstStyle/>
                    <a:p>
                      <a:pPr algn="ctr" rtl="1">
                        <a:lnSpc>
                          <a:spcPct val="115000"/>
                        </a:lnSpc>
                        <a:spcAft>
                          <a:spcPts val="0"/>
                        </a:spcAft>
                      </a:pPr>
                      <a:r>
                        <a:rPr lang="en-US" sz="1400">
                          <a:effectLst/>
                        </a:rPr>
                        <a:t>0.184</a:t>
                      </a:r>
                      <a:endParaRPr lang="en-US" sz="1100">
                        <a:effectLst/>
                        <a:latin typeface="Calibri"/>
                        <a:ea typeface="Calibri"/>
                        <a:cs typeface="Arial"/>
                      </a:endParaRPr>
                    </a:p>
                  </a:txBody>
                  <a:tcPr marL="68580" marR="68580" marT="0" marB="0"/>
                </a:tc>
                <a:tc>
                  <a:txBody>
                    <a:bodyPr/>
                    <a:lstStyle/>
                    <a:p>
                      <a:pPr algn="ctr" rtl="1">
                        <a:lnSpc>
                          <a:spcPct val="115000"/>
                        </a:lnSpc>
                        <a:spcAft>
                          <a:spcPts val="0"/>
                        </a:spcAft>
                      </a:pPr>
                      <a:r>
                        <a:rPr lang="en-US" sz="1400">
                          <a:effectLst/>
                        </a:rPr>
                        <a:t>1.816</a:t>
                      </a:r>
                      <a:endParaRPr lang="en-US" sz="1100">
                        <a:effectLst/>
                        <a:latin typeface="Calibri"/>
                        <a:ea typeface="Calibri"/>
                        <a:cs typeface="Arial"/>
                      </a:endParaRPr>
                    </a:p>
                  </a:txBody>
                  <a:tcPr marL="68580" marR="68580" marT="0" marB="0"/>
                </a:tc>
              </a:tr>
              <a:tr h="0">
                <a:tc>
                  <a:txBody>
                    <a:bodyPr/>
                    <a:lstStyle/>
                    <a:p>
                      <a:pPr algn="ctr" rtl="1">
                        <a:lnSpc>
                          <a:spcPct val="115000"/>
                        </a:lnSpc>
                        <a:spcAft>
                          <a:spcPts val="0"/>
                        </a:spcAft>
                      </a:pPr>
                      <a:r>
                        <a:rPr lang="ar-SA" sz="1400">
                          <a:effectLst/>
                        </a:rPr>
                        <a:t>10</a:t>
                      </a:r>
                      <a:endParaRPr lang="en-US" sz="1100">
                        <a:effectLst/>
                        <a:latin typeface="Calibri"/>
                        <a:ea typeface="Calibri"/>
                        <a:cs typeface="Arial"/>
                      </a:endParaRPr>
                    </a:p>
                  </a:txBody>
                  <a:tcPr marL="68580" marR="68580" marT="0" marB="0"/>
                </a:tc>
                <a:tc>
                  <a:txBody>
                    <a:bodyPr/>
                    <a:lstStyle/>
                    <a:p>
                      <a:pPr algn="ctr" rtl="1">
                        <a:lnSpc>
                          <a:spcPct val="115000"/>
                        </a:lnSpc>
                        <a:spcAft>
                          <a:spcPts val="0"/>
                        </a:spcAft>
                      </a:pPr>
                      <a:r>
                        <a:rPr lang="en-US" sz="1400" dirty="0">
                          <a:effectLst/>
                        </a:rPr>
                        <a:t>0.308</a:t>
                      </a:r>
                      <a:endParaRPr lang="en-US" sz="1100" dirty="0">
                        <a:effectLst/>
                        <a:latin typeface="Calibri"/>
                        <a:ea typeface="Calibri"/>
                        <a:cs typeface="Arial"/>
                      </a:endParaRPr>
                    </a:p>
                  </a:txBody>
                  <a:tcPr marL="68580" marR="68580" marT="0" marB="0"/>
                </a:tc>
                <a:tc>
                  <a:txBody>
                    <a:bodyPr/>
                    <a:lstStyle/>
                    <a:p>
                      <a:pPr algn="ctr" rtl="1">
                        <a:lnSpc>
                          <a:spcPct val="115000"/>
                        </a:lnSpc>
                        <a:spcAft>
                          <a:spcPts val="0"/>
                        </a:spcAft>
                      </a:pPr>
                      <a:r>
                        <a:rPr lang="en-US" sz="1400">
                          <a:effectLst/>
                        </a:rPr>
                        <a:t>0.223</a:t>
                      </a:r>
                      <a:endParaRPr lang="en-US" sz="1100">
                        <a:effectLst/>
                        <a:latin typeface="Calibri"/>
                        <a:ea typeface="Calibri"/>
                        <a:cs typeface="Arial"/>
                      </a:endParaRPr>
                    </a:p>
                  </a:txBody>
                  <a:tcPr marL="68580" marR="68580" marT="0" marB="0"/>
                </a:tc>
                <a:tc>
                  <a:txBody>
                    <a:bodyPr/>
                    <a:lstStyle/>
                    <a:p>
                      <a:pPr algn="ctr" rtl="1">
                        <a:lnSpc>
                          <a:spcPct val="115000"/>
                        </a:lnSpc>
                        <a:spcAft>
                          <a:spcPts val="0"/>
                        </a:spcAft>
                      </a:pPr>
                      <a:r>
                        <a:rPr lang="en-US" sz="1400" dirty="0">
                          <a:effectLst/>
                        </a:rPr>
                        <a:t>1.777</a:t>
                      </a:r>
                      <a:endParaRPr lang="en-US" sz="1100" dirty="0">
                        <a:effectLst/>
                        <a:latin typeface="Calibri"/>
                        <a:ea typeface="Calibri"/>
                        <a:cs typeface="Arial"/>
                      </a:endParaRPr>
                    </a:p>
                  </a:txBody>
                  <a:tcPr marL="68580" marR="68580" marT="0" marB="0"/>
                </a:tc>
              </a:tr>
            </a:tbl>
          </a:graphicData>
        </a:graphic>
      </p:graphicFrame>
    </p:spTree>
    <p:extLst>
      <p:ext uri="{BB962C8B-B14F-4D97-AF65-F5344CB8AC3E}">
        <p14:creationId xmlns:p14="http://schemas.microsoft.com/office/powerpoint/2010/main" val="22942286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48</TotalTime>
  <Words>1568</Words>
  <Application>Microsoft Office PowerPoint</Application>
  <PresentationFormat>عرض على الشاشة (3:4)‏</PresentationFormat>
  <Paragraphs>114</Paragraphs>
  <Slides>11</Slides>
  <Notes>0</Notes>
  <HiddenSlides>0</HiddenSlides>
  <MMClips>0</MMClips>
  <ScaleCrop>false</ScaleCrop>
  <HeadingPairs>
    <vt:vector size="4" baseType="variant">
      <vt:variant>
        <vt:lpstr>نسق</vt:lpstr>
      </vt:variant>
      <vt:variant>
        <vt:i4>1</vt:i4>
      </vt:variant>
      <vt:variant>
        <vt:lpstr>عناوين الشرائح</vt:lpstr>
      </vt:variant>
      <vt:variant>
        <vt:i4>11</vt:i4>
      </vt:variant>
    </vt:vector>
  </HeadingPairs>
  <TitlesOfParts>
    <vt:vector size="12" baseType="lpstr">
      <vt:lpstr>انقلاب</vt:lpstr>
      <vt:lpstr>مفهوم ضبط الجودة   concept Quality Control    </vt:lpstr>
      <vt:lpstr>أهداف ضبط الجودة  Quality control objectives</vt:lpstr>
      <vt:lpstr>خطوات ضبط الجودة  Quality control steps</vt:lpstr>
      <vt:lpstr>ادوات ضبط الجودة التقليدية   Traditional quality control tools  </vt:lpstr>
      <vt:lpstr>ادوات الضبط الاحصائي للجودة  Statistical Quality Control Tools  </vt:lpstr>
      <vt:lpstr>عرض تقديمي في PowerPoint</vt:lpstr>
      <vt:lpstr>لوحات الضبط الاحصائي للعملية Statistical Control of the process</vt:lpstr>
      <vt:lpstr>عرض تقديمي في PowerPoint</vt:lpstr>
      <vt:lpstr>جدول (1) قيم ثوابت D4 ,D3, A2</vt:lpstr>
      <vt:lpstr>عرض تقديمي في PowerPoint</vt:lpstr>
      <vt:lpstr>لوحات الضبط للصفات Control Charts for Attributes </vt:lpstr>
    </vt:vector>
  </TitlesOfParts>
  <Company>المستقبل للحاسبات - سنجار</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مفهوم ضبط الجودة   concept Quality Control</dc:title>
  <dc:creator>Khaled Dabbas Almolaa</dc:creator>
  <cp:lastModifiedBy>Khaled Dabbas Almolaa</cp:lastModifiedBy>
  <cp:revision>6</cp:revision>
  <dcterms:created xsi:type="dcterms:W3CDTF">2019-04-06T08:30:03Z</dcterms:created>
  <dcterms:modified xsi:type="dcterms:W3CDTF">2019-04-06T09:26:16Z</dcterms:modified>
</cp:coreProperties>
</file>